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B_113BDC5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8" r:id="rId5"/>
    <p:sldId id="272" r:id="rId6"/>
    <p:sldId id="273" r:id="rId7"/>
    <p:sldId id="274" r:id="rId8"/>
    <p:sldId id="279" r:id="rId9"/>
    <p:sldId id="286" r:id="rId10"/>
    <p:sldId id="280" r:id="rId11"/>
    <p:sldId id="275" r:id="rId12"/>
    <p:sldId id="276" r:id="rId13"/>
    <p:sldId id="281" r:id="rId14"/>
    <p:sldId id="282" r:id="rId15"/>
    <p:sldId id="283" r:id="rId16"/>
    <p:sldId id="287" r:id="rId17"/>
    <p:sldId id="288" r:id="rId18"/>
    <p:sldId id="289" r:id="rId19"/>
    <p:sldId id="290" r:id="rId20"/>
    <p:sldId id="291" r:id="rId21"/>
    <p:sldId id="292" r:id="rId22"/>
    <p:sldId id="29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058968-3698-4898-A1BB-A0E5F5E0E19F}">
          <p14:sldIdLst>
            <p14:sldId id="268"/>
          </p14:sldIdLst>
        </p14:section>
        <p14:section name="Why Survive" id="{1688876E-3663-4979-A7D1-0933001AF63B}">
          <p14:sldIdLst>
            <p14:sldId id="272"/>
            <p14:sldId id="273"/>
          </p14:sldIdLst>
        </p14:section>
        <p14:section name="What we are looking for" id="{56AD793E-B23E-4B10-B739-D9A23434FBD2}">
          <p14:sldIdLst>
            <p14:sldId id="274"/>
          </p14:sldIdLst>
        </p14:section>
        <p14:section name="Trustee Role Description" id="{582B2C20-74C2-4942-8757-435364C8357B}">
          <p14:sldIdLst>
            <p14:sldId id="279"/>
            <p14:sldId id="286"/>
            <p14:sldId id="280"/>
            <p14:sldId id="275"/>
            <p14:sldId id="276"/>
          </p14:sldIdLst>
        </p14:section>
        <p14:section name="Chair of Board of Trustees" id="{5A0E6253-34D7-4AF9-9BCB-17C804EC6917}">
          <p14:sldIdLst>
            <p14:sldId id="281"/>
            <p14:sldId id="282"/>
            <p14:sldId id="283"/>
          </p14:sldIdLst>
        </p14:section>
        <p14:section name="Treasurer" id="{00E82964-9E16-4CFD-B398-DF699E7E62E5}">
          <p14:sldIdLst>
            <p14:sldId id="287"/>
            <p14:sldId id="288"/>
            <p14:sldId id="289"/>
          </p14:sldIdLst>
        </p14:section>
        <p14:section name="Secretary" id="{621E8C8A-FD34-47A6-9067-88AE20373FFE}">
          <p14:sldIdLst>
            <p14:sldId id="290"/>
            <p14:sldId id="291"/>
            <p14:sldId id="292"/>
            <p14:sldId id="293"/>
          </p14:sldIdLst>
        </p14:section>
        <p14:section name="How to apply" id="{836127B1-2DED-49FD-9D83-860FC888308C}">
          <p14:sldIdLst>
            <p14:sldId id="27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E9406-260B-E98F-5D30-92E693A68A00}" name="Trustee 4 | Evelyn | Survive" initials="TS" userId="S::trustee4@survive-northyorks.org.uk::9b57cf44-c6e8-4d20-9d0c-307cf1585965" providerId="AD"/>
  <p188:author id="{241BE49F-A7DD-3BC5-8969-8ABF0B377C82}" name="Trustee 7 | Kirsty | Survive" initials="TS" userId="S::trustee7@survive-northyorks.org.uk::cbf952b1-6694-47c6-9d2c-6f2cdd9a3f0f" providerId="AD"/>
  <p188:author id="{4F05D8A9-9062-43AA-066A-8646748EE1C9}" name="Chair | Survive" initials="C" userId="S::chair@survive-northyorks.org.uk::ded46f4f-9f6e-4e97-a207-22ff930218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773A"/>
    <a:srgbClr val="B6D8D3"/>
    <a:srgbClr val="EEEEEE"/>
    <a:srgbClr val="FFFFFF"/>
    <a:srgbClr val="EC9C9D"/>
    <a:srgbClr val="F70D1D"/>
    <a:srgbClr val="F2696A"/>
    <a:srgbClr val="E0F2F1"/>
    <a:srgbClr val="F3C5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3D542-E610-44C7-91EF-5D9FF63BDED0}" v="8" dt="2025-03-03T12:40:01.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82" d="100"/>
          <a:sy n="82" d="100"/>
        </p:scale>
        <p:origin x="672" y="48"/>
      </p:cViewPr>
      <p:guideLst>
        <p:guide orient="horz" pos="2160"/>
        <p:guide pos="3840"/>
      </p:guideLst>
    </p:cSldViewPr>
  </p:slideViewPr>
  <p:notesTextViewPr>
    <p:cViewPr>
      <p:scale>
        <a:sx n="1" d="1"/>
        <a:sy n="1" d="1"/>
      </p:scale>
      <p:origin x="0" y="0"/>
    </p:cViewPr>
  </p:notesTextViewPr>
  <p:sorterViewPr>
    <p:cViewPr>
      <p:scale>
        <a:sx n="100" d="100"/>
        <a:sy n="100" d="100"/>
      </p:scale>
      <p:origin x="0" y="-1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ir | Survive" userId="ded46f4f-9f6e-4e97-a207-22ff9302185e" providerId="ADAL" clId="{187338DC-8F91-4D11-8EDD-F85DA197E8AE}"/>
    <pc:docChg chg="modSld">
      <pc:chgData name="Chair | Survive" userId="ded46f4f-9f6e-4e97-a207-22ff9302185e" providerId="ADAL" clId="{187338DC-8F91-4D11-8EDD-F85DA197E8AE}" dt="2025-02-25T15:29:21.732" v="8" actId="12"/>
      <pc:docMkLst>
        <pc:docMk/>
      </pc:docMkLst>
      <pc:sldChg chg="modSp mod">
        <pc:chgData name="Chair | Survive" userId="ded46f4f-9f6e-4e97-a207-22ff9302185e" providerId="ADAL" clId="{187338DC-8F91-4D11-8EDD-F85DA197E8AE}" dt="2025-02-25T15:28:20.649" v="7" actId="20577"/>
        <pc:sldMkLst>
          <pc:docMk/>
          <pc:sldMk cId="289135702" sldId="283"/>
        </pc:sldMkLst>
        <pc:spChg chg="mod">
          <ac:chgData name="Chair | Survive" userId="ded46f4f-9f6e-4e97-a207-22ff9302185e" providerId="ADAL" clId="{187338DC-8F91-4D11-8EDD-F85DA197E8AE}" dt="2025-02-25T15:28:20.649" v="7" actId="20577"/>
          <ac:spMkLst>
            <pc:docMk/>
            <pc:sldMk cId="289135702" sldId="283"/>
            <ac:spMk id="3" creationId="{671A27D7-D2EA-A362-FAD8-193A5B52266E}"/>
          </ac:spMkLst>
        </pc:spChg>
      </pc:sldChg>
      <pc:sldChg chg="modSp mod">
        <pc:chgData name="Chair | Survive" userId="ded46f4f-9f6e-4e97-a207-22ff9302185e" providerId="ADAL" clId="{187338DC-8F91-4D11-8EDD-F85DA197E8AE}" dt="2025-02-25T15:29:21.732" v="8" actId="12"/>
        <pc:sldMkLst>
          <pc:docMk/>
          <pc:sldMk cId="2961511636" sldId="293"/>
        </pc:sldMkLst>
        <pc:spChg chg="mod">
          <ac:chgData name="Chair | Survive" userId="ded46f4f-9f6e-4e97-a207-22ff9302185e" providerId="ADAL" clId="{187338DC-8F91-4D11-8EDD-F85DA197E8AE}" dt="2025-02-25T15:29:21.732" v="8" actId="12"/>
          <ac:spMkLst>
            <pc:docMk/>
            <pc:sldMk cId="2961511636" sldId="293"/>
            <ac:spMk id="3" creationId="{98F3DDCA-8950-D6AD-DD5B-841E1495B262}"/>
          </ac:spMkLst>
        </pc:spChg>
      </pc:sldChg>
    </pc:docChg>
  </pc:docChgLst>
  <pc:docChgLst>
    <pc:chgData name="Gemma Willman" userId="2ea399c6-6547-4f94-a944-e50f8d44f64e" providerId="ADAL" clId="{79A3D542-E610-44C7-91EF-5D9FF63BDED0}"/>
    <pc:docChg chg="modSld">
      <pc:chgData name="Gemma Willman" userId="2ea399c6-6547-4f94-a944-e50f8d44f64e" providerId="ADAL" clId="{79A3D542-E610-44C7-91EF-5D9FF63BDED0}" dt="2025-03-03T12:39:49.048" v="6" actId="20577"/>
      <pc:docMkLst>
        <pc:docMk/>
      </pc:docMkLst>
      <pc:sldChg chg="modSp">
        <pc:chgData name="Gemma Willman" userId="2ea399c6-6547-4f94-a944-e50f8d44f64e" providerId="ADAL" clId="{79A3D542-E610-44C7-91EF-5D9FF63BDED0}" dt="2025-03-03T12:39:49.048" v="6" actId="20577"/>
        <pc:sldMkLst>
          <pc:docMk/>
          <pc:sldMk cId="1742594506" sldId="277"/>
        </pc:sldMkLst>
        <pc:spChg chg="mod">
          <ac:chgData name="Gemma Willman" userId="2ea399c6-6547-4f94-a944-e50f8d44f64e" providerId="ADAL" clId="{79A3D542-E610-44C7-91EF-5D9FF63BDED0}" dt="2025-03-03T12:39:49.048" v="6" actId="20577"/>
          <ac:spMkLst>
            <pc:docMk/>
            <pc:sldMk cId="1742594506" sldId="277"/>
            <ac:spMk id="9" creationId="{B0174A1A-1F86-1043-A0F5-F20F2ADA97A6}"/>
          </ac:spMkLst>
        </pc:spChg>
      </pc:sldChg>
    </pc:docChg>
  </pc:docChgLst>
</pc:chgInfo>
</file>

<file path=ppt/comments/modernComment_11B_113BDC56.xml><?xml version="1.0" encoding="utf-8"?>
<p188:cmLst xmlns:a="http://schemas.openxmlformats.org/drawingml/2006/main" xmlns:r="http://schemas.openxmlformats.org/officeDocument/2006/relationships" xmlns:p188="http://schemas.microsoft.com/office/powerpoint/2018/8/main">
  <p188:cm id="{F37BEF34-DD11-424C-8364-78B37FB8BC98}" authorId="{241BE49F-A7DD-3BC5-8969-8ABF0B377C82}" status="resolved" created="2025-02-14T12:22:46.401" complete="100000">
    <ac:deMkLst xmlns:ac="http://schemas.microsoft.com/office/drawing/2013/main/command">
      <pc:docMk xmlns:pc="http://schemas.microsoft.com/office/powerpoint/2013/main/command"/>
      <pc:sldMk xmlns:pc="http://schemas.microsoft.com/office/powerpoint/2013/main/command" cId="289135702" sldId="283"/>
      <ac:spMk id="3" creationId="{671A27D7-D2EA-A362-FAD8-193A5B52266E}"/>
    </ac:deMkLst>
    <p188:txBody>
      <a:bodyPr/>
      <a:lstStyle/>
      <a:p>
        <a:r>
          <a:rPr lang="en-US"/>
          <a:t>Maybe worth mentioning that these are monthly meetings rather than quarterly?</a:t>
        </a:r>
      </a:p>
    </p188:txBody>
    <p188:extLst>
      <p:ext xmlns:p="http://schemas.openxmlformats.org/presentationml/2006/main" uri="{57CB4572-C831-44C2-8A1C-0ADB6CCDFE69}">
        <p223:reactions xmlns:p223="http://schemas.microsoft.com/office/powerpoint/2022/03/main">
          <p223:rxn type="👍">
            <p223:instance time="2025-02-25T15:27:58.050" authorId="{4F05D8A9-9062-43AA-066A-8646748EE1C9}"/>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28B50-7C6C-3549-BB30-5F0B6214CBDC}"/>
              </a:ext>
            </a:extLst>
          </p:cNvPr>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3A7837B-F686-294D-8DE9-FCDFF770309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226C1-5EBA-3040-AF09-DAC22B71A19D}"/>
              </a:ext>
            </a:extLst>
          </p:cNvPr>
          <p:cNvSpPr>
            <a:spLocks noGrp="1"/>
          </p:cNvSpPr>
          <p:nvPr>
            <p:ph type="dt" sz="half" idx="10"/>
          </p:nvPr>
        </p:nvSpPr>
        <p:spPr/>
        <p:txBody>
          <a:bodyPr/>
          <a:lstStyle>
            <a:lvl1pPr>
              <a:defRPr>
                <a:latin typeface="Roboto Medium" pitchFamily="2" charset="0"/>
                <a:ea typeface="Roboto Medium" pitchFamily="2" charset="0"/>
              </a:defRPr>
            </a:lvl1pPr>
          </a:lstStyle>
          <a:p>
            <a:fld id="{DD589DBD-6E8F-FC4F-8B95-BE18E666DA1A}" type="datetimeFigureOut">
              <a:rPr lang="en-US" smtClean="0"/>
              <a:pPr/>
              <a:t>3/3/2025</a:t>
            </a:fld>
            <a:endParaRPr lang="en-US" dirty="0"/>
          </a:p>
        </p:txBody>
      </p:sp>
      <p:sp>
        <p:nvSpPr>
          <p:cNvPr id="5" name="Footer Placeholder 4">
            <a:extLst>
              <a:ext uri="{FF2B5EF4-FFF2-40B4-BE49-F238E27FC236}">
                <a16:creationId xmlns:a16="http://schemas.microsoft.com/office/drawing/2014/main" id="{540EB22C-6B00-E44D-B23A-71C10A1A55D8}"/>
              </a:ext>
            </a:extLst>
          </p:cNvPr>
          <p:cNvSpPr>
            <a:spLocks noGrp="1"/>
          </p:cNvSpPr>
          <p:nvPr>
            <p:ph type="ftr" sz="quarter" idx="11"/>
          </p:nvPr>
        </p:nvSpPr>
        <p:spPr/>
        <p:txBody>
          <a:bodyPr/>
          <a:lstStyle>
            <a:lvl1pPr>
              <a:defRPr>
                <a:latin typeface="Roboto Medium" pitchFamily="2" charset="0"/>
                <a:ea typeface="Roboto Medium" pitchFamily="2" charset="0"/>
              </a:defRPr>
            </a:lvl1pPr>
          </a:lstStyle>
          <a:p>
            <a:endParaRPr lang="en-US" dirty="0"/>
          </a:p>
        </p:txBody>
      </p:sp>
      <p:sp>
        <p:nvSpPr>
          <p:cNvPr id="6" name="Slide Number Placeholder 5">
            <a:extLst>
              <a:ext uri="{FF2B5EF4-FFF2-40B4-BE49-F238E27FC236}">
                <a16:creationId xmlns:a16="http://schemas.microsoft.com/office/drawing/2014/main" id="{760097CE-2A61-4E49-A3CB-AE265414155E}"/>
              </a:ext>
            </a:extLst>
          </p:cNvPr>
          <p:cNvSpPr>
            <a:spLocks noGrp="1"/>
          </p:cNvSpPr>
          <p:nvPr>
            <p:ph type="sldNum" sz="quarter" idx="12"/>
          </p:nvPr>
        </p:nvSpPr>
        <p:spPr/>
        <p:txBody>
          <a:bodyPr/>
          <a:lstStyle>
            <a:lvl1pPr>
              <a:defRPr>
                <a:latin typeface="Roboto Medium" pitchFamily="2" charset="0"/>
                <a:ea typeface="Roboto Medium" pitchFamily="2" charset="0"/>
              </a:defRPr>
            </a:lvl1pPr>
          </a:lstStyle>
          <a:p>
            <a:fld id="{9A66971C-2955-084C-B184-45EAB106A804}" type="slidenum">
              <a:rPr lang="en-US" smtClean="0"/>
              <a:pPr/>
              <a:t>‹#›</a:t>
            </a:fld>
            <a:endParaRPr lang="en-US"/>
          </a:p>
        </p:txBody>
      </p:sp>
    </p:spTree>
    <p:extLst>
      <p:ext uri="{BB962C8B-B14F-4D97-AF65-F5344CB8AC3E}">
        <p14:creationId xmlns:p14="http://schemas.microsoft.com/office/powerpoint/2010/main" val="171414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753E-EF2E-B94B-8162-954331F7B8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9228B3-7DB0-654B-AC1F-4B763D22F4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4A6E6-CD53-C042-A440-219D302FC2AA}"/>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5" name="Footer Placeholder 4">
            <a:extLst>
              <a:ext uri="{FF2B5EF4-FFF2-40B4-BE49-F238E27FC236}">
                <a16:creationId xmlns:a16="http://schemas.microsoft.com/office/drawing/2014/main" id="{12D6F3CB-4FA5-4249-9624-1061A34E6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3002B-5FC6-064B-BE72-5A1E013083A6}"/>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424504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B168C-F667-C147-B950-2E4FA69F6F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72E5DE-ACE5-7843-ADD2-A39F4A5B5E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00F12-02AA-1447-B9A3-C4821A0A66C4}"/>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5" name="Footer Placeholder 4">
            <a:extLst>
              <a:ext uri="{FF2B5EF4-FFF2-40B4-BE49-F238E27FC236}">
                <a16:creationId xmlns:a16="http://schemas.microsoft.com/office/drawing/2014/main" id="{E7020145-C60A-D648-8006-E0ADD537A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18F52-17A7-5D49-9E77-DFC3E7C6C285}"/>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41565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F49F-E218-004D-AB82-83D87F3D7B61}"/>
              </a:ext>
            </a:extLst>
          </p:cNvPr>
          <p:cNvSpPr>
            <a:spLocks noGrp="1"/>
          </p:cNvSpPr>
          <p:nvPr>
            <p:ph type="title" hasCustomPrompt="1"/>
          </p:nvPr>
        </p:nvSpPr>
        <p:spPr>
          <a:xfrm>
            <a:off x="838200" y="365126"/>
            <a:ext cx="10515600" cy="1084112"/>
          </a:xfrm>
        </p:spPr>
        <p:txBody>
          <a:bodyPr/>
          <a:lstStyle>
            <a:lvl1pPr>
              <a:defRPr sz="4400" baseline="0">
                <a:solidFill>
                  <a:srgbClr val="EEEEEE"/>
                </a:solidFill>
              </a:defRPr>
            </a:lvl1pPr>
          </a:lstStyle>
          <a:p>
            <a:r>
              <a:rPr lang="en-GB" sz="4800" b="1" cap="all" dirty="0">
                <a:solidFill>
                  <a:srgbClr val="66773A"/>
                </a:solidFill>
                <a:latin typeface="Roboto Black" panose="02000000000000000000" pitchFamily="2" charset="0"/>
                <a:ea typeface="Roboto Black" panose="02000000000000000000" pitchFamily="2" charset="0"/>
                <a:cs typeface="Calibri"/>
              </a:rPr>
              <a:t>HEADER</a:t>
            </a:r>
          </a:p>
        </p:txBody>
      </p:sp>
      <p:sp>
        <p:nvSpPr>
          <p:cNvPr id="3" name="Content Placeholder 2">
            <a:extLst>
              <a:ext uri="{FF2B5EF4-FFF2-40B4-BE49-F238E27FC236}">
                <a16:creationId xmlns:a16="http://schemas.microsoft.com/office/drawing/2014/main" id="{E5A14DA4-DBF8-B74B-9072-3D06A4C89E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DD09BA-E704-0C4B-B060-F36F9B33CD55}"/>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5" name="Footer Placeholder 4">
            <a:extLst>
              <a:ext uri="{FF2B5EF4-FFF2-40B4-BE49-F238E27FC236}">
                <a16:creationId xmlns:a16="http://schemas.microsoft.com/office/drawing/2014/main" id="{64D3F988-040F-3D43-96EF-5E934D99A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2ED12-BC9F-6041-AD9E-9035B77BDC0C}"/>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269402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DF2B-3183-7B46-9347-3CA20035C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98F989-757F-954E-A2D0-EE112256F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1EFC1D-2F91-1F46-BA02-F25888DC6D5D}"/>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5" name="Footer Placeholder 4">
            <a:extLst>
              <a:ext uri="{FF2B5EF4-FFF2-40B4-BE49-F238E27FC236}">
                <a16:creationId xmlns:a16="http://schemas.microsoft.com/office/drawing/2014/main" id="{FB5543EE-6F62-0A4C-B538-0CDE90D93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71977-49FA-0E49-8144-B8A42119CDD9}"/>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214266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BE29-801B-C146-8C26-19CF08EA2F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D8C01D-CE20-814D-985A-B957CF4C78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47F97-C2FD-3D46-9296-8F361763FE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B80516-3744-6C46-B841-0C4878C70C30}"/>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6" name="Footer Placeholder 5">
            <a:extLst>
              <a:ext uri="{FF2B5EF4-FFF2-40B4-BE49-F238E27FC236}">
                <a16:creationId xmlns:a16="http://schemas.microsoft.com/office/drawing/2014/main" id="{45336849-4993-A448-8EB0-51EB5EAC0D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01F3C-6B2B-F44C-B7D4-375901CAA14D}"/>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429470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B861-3E1D-5D47-9F30-F5A492B44B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94E98-A12B-444A-B1DA-9BB947A6A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59F204-8A96-484E-9F27-4FCD2832929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1C17F8-326A-D04B-AD8A-5FA2583B51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1467BF-66A8-BB46-938F-6A9C4A929B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137C0-7E7B-AD49-A28E-C31638CC79DF}"/>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8" name="Footer Placeholder 7">
            <a:extLst>
              <a:ext uri="{FF2B5EF4-FFF2-40B4-BE49-F238E27FC236}">
                <a16:creationId xmlns:a16="http://schemas.microsoft.com/office/drawing/2014/main" id="{0351989D-CDD0-B248-A4C6-6E695FCE9F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7BD5E-58E5-394C-8783-786A31767E39}"/>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73170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683F-CFAD-C849-B62C-DBA6919FDF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1B0472-C08C-184C-A8B9-0F98C63C07DE}"/>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4" name="Footer Placeholder 3">
            <a:extLst>
              <a:ext uri="{FF2B5EF4-FFF2-40B4-BE49-F238E27FC236}">
                <a16:creationId xmlns:a16="http://schemas.microsoft.com/office/drawing/2014/main" id="{1A34BF68-2322-EA48-B7E3-FA7D47A830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3F0E2C-7B90-0548-A8B9-DF3C88F0C456}"/>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85364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AF5C5C-4CC6-264C-91D7-E00AC1BE3C23}"/>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3" name="Footer Placeholder 2">
            <a:extLst>
              <a:ext uri="{FF2B5EF4-FFF2-40B4-BE49-F238E27FC236}">
                <a16:creationId xmlns:a16="http://schemas.microsoft.com/office/drawing/2014/main" id="{E95F99EE-8FAE-0F4A-9678-B87E1477F7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4B64B-5DD9-9B4A-AF0C-BE9ED02639F9}"/>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410650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2638-A413-FF44-9979-53B692DC4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085A5-2868-5441-94FF-FDE894A0B3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33DBB-BBDB-CF49-A9A0-F1A485B24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8BBD5E-3F69-C240-824F-713E57E2BF1F}"/>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6" name="Footer Placeholder 5">
            <a:extLst>
              <a:ext uri="{FF2B5EF4-FFF2-40B4-BE49-F238E27FC236}">
                <a16:creationId xmlns:a16="http://schemas.microsoft.com/office/drawing/2014/main" id="{C00B8917-2DD1-7743-B83A-8A3A1C270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162E1-4F3C-944A-9BA5-ABF7AD8C707C}"/>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407918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98BF-B04D-9E40-9009-A4C91D81A0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736FFA-842A-414D-8CD4-91832D89A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B69383-E5F7-AF40-8671-82C74D12C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36106-CC2C-1044-80AF-42ED08AECDA6}"/>
              </a:ext>
            </a:extLst>
          </p:cNvPr>
          <p:cNvSpPr>
            <a:spLocks noGrp="1"/>
          </p:cNvSpPr>
          <p:nvPr>
            <p:ph type="dt" sz="half" idx="10"/>
          </p:nvPr>
        </p:nvSpPr>
        <p:spPr/>
        <p:txBody>
          <a:bodyPr/>
          <a:lstStyle/>
          <a:p>
            <a:fld id="{DD589DBD-6E8F-FC4F-8B95-BE18E666DA1A}" type="datetimeFigureOut">
              <a:rPr lang="en-US" smtClean="0"/>
              <a:pPr/>
              <a:t>3/3/2025</a:t>
            </a:fld>
            <a:endParaRPr lang="en-US"/>
          </a:p>
        </p:txBody>
      </p:sp>
      <p:sp>
        <p:nvSpPr>
          <p:cNvPr id="6" name="Footer Placeholder 5">
            <a:extLst>
              <a:ext uri="{FF2B5EF4-FFF2-40B4-BE49-F238E27FC236}">
                <a16:creationId xmlns:a16="http://schemas.microsoft.com/office/drawing/2014/main" id="{DEA5F6AB-84D3-FA49-A8F9-CC97D4334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812CE-D1C5-4847-943F-8DDC423481FF}"/>
              </a:ext>
            </a:extLst>
          </p:cNvPr>
          <p:cNvSpPr>
            <a:spLocks noGrp="1"/>
          </p:cNvSpPr>
          <p:nvPr>
            <p:ph type="sldNum" sz="quarter" idx="12"/>
          </p:nvPr>
        </p:nvSpPr>
        <p:spPr/>
        <p:txBody>
          <a:bodyPr/>
          <a:lstStyle/>
          <a:p>
            <a:fld id="{9A66971C-2955-084C-B184-45EAB106A804}" type="slidenum">
              <a:rPr lang="en-US" smtClean="0"/>
              <a:pPr/>
              <a:t>‹#›</a:t>
            </a:fld>
            <a:endParaRPr lang="en-US"/>
          </a:p>
        </p:txBody>
      </p:sp>
    </p:spTree>
    <p:extLst>
      <p:ext uri="{BB962C8B-B14F-4D97-AF65-F5344CB8AC3E}">
        <p14:creationId xmlns:p14="http://schemas.microsoft.com/office/powerpoint/2010/main" val="356509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CAAD5-E04E-154B-A9DE-C8F88D168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897AC4-C300-5D4F-97E8-62EC61565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88CDC4-550A-6B4C-9B44-7142337EB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89DBD-6E8F-FC4F-8B95-BE18E666DA1A}" type="datetimeFigureOut">
              <a:rPr lang="en-US" smtClean="0"/>
              <a:pPr/>
              <a:t>3/3/2025</a:t>
            </a:fld>
            <a:endParaRPr lang="en-US"/>
          </a:p>
        </p:txBody>
      </p:sp>
      <p:sp>
        <p:nvSpPr>
          <p:cNvPr id="5" name="Footer Placeholder 4">
            <a:extLst>
              <a:ext uri="{FF2B5EF4-FFF2-40B4-BE49-F238E27FC236}">
                <a16:creationId xmlns:a16="http://schemas.microsoft.com/office/drawing/2014/main" id="{6C8BD7CC-5A68-F94D-9405-01235A21B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A8866C-566B-DA4C-84AE-8F75DE0BA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6971C-2955-084C-B184-45EAB106A804}" type="slidenum">
              <a:rPr lang="en-US" smtClean="0"/>
              <a:pPr/>
              <a:t>‹#›</a:t>
            </a:fld>
            <a:endParaRPr lang="en-US"/>
          </a:p>
        </p:txBody>
      </p:sp>
    </p:spTree>
    <p:extLst>
      <p:ext uri="{BB962C8B-B14F-4D97-AF65-F5344CB8AC3E}">
        <p14:creationId xmlns:p14="http://schemas.microsoft.com/office/powerpoint/2010/main" val="862638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cap="all" baseline="0">
          <a:solidFill>
            <a:schemeClr val="tx1"/>
          </a:solidFill>
          <a:latin typeface="Roboto Black" pitchFamily="2" charset="0"/>
          <a:ea typeface="Roboto Black"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Medium" pitchFamily="2" charset="0"/>
          <a:ea typeface="Roboto Medium"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Medium" pitchFamily="2" charset="0"/>
          <a:ea typeface="Roboto Medium"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Medium" pitchFamily="2" charset="0"/>
          <a:ea typeface="Roboto Medium"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Medium" pitchFamily="2" charset="0"/>
          <a:ea typeface="Roboto Medium"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Medium" pitchFamily="2" charset="0"/>
          <a:ea typeface="Roboto Medium"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1B_113BDC5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chair@survive-northyorks.org.uk"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B7B35F-783D-B74B-A09E-E09620F2C6EB}"/>
              </a:ext>
            </a:extLst>
          </p:cNvPr>
          <p:cNvSpPr/>
          <p:nvPr/>
        </p:nvSpPr>
        <p:spPr>
          <a:xfrm>
            <a:off x="-1" y="0"/>
            <a:ext cx="8826759"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EE1EFA1-F583-8842-86DE-6D817EA583D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095521" y="1556190"/>
            <a:ext cx="6805855" cy="5301810"/>
          </a:xfrm>
          <a:prstGeom prst="rect">
            <a:avLst/>
          </a:prstGeom>
        </p:spPr>
      </p:pic>
      <p:sp>
        <p:nvSpPr>
          <p:cNvPr id="20" name="Title 1">
            <a:extLst>
              <a:ext uri="{FF2B5EF4-FFF2-40B4-BE49-F238E27FC236}">
                <a16:creationId xmlns:a16="http://schemas.microsoft.com/office/drawing/2014/main" id="{5D5B4D8E-9058-5C46-9953-71533EB16D21}"/>
              </a:ext>
            </a:extLst>
          </p:cNvPr>
          <p:cNvSpPr txBox="1">
            <a:spLocks/>
          </p:cNvSpPr>
          <p:nvPr/>
        </p:nvSpPr>
        <p:spPr>
          <a:xfrm>
            <a:off x="257797" y="1304934"/>
            <a:ext cx="6271221" cy="2109398"/>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i="1" cap="all" dirty="0">
                <a:solidFill>
                  <a:srgbClr val="66773A"/>
                </a:solidFill>
                <a:latin typeface="Roboto Black" panose="02000000000000000000" pitchFamily="2" charset="0"/>
                <a:ea typeface="Roboto Black" panose="02000000000000000000" pitchFamily="2" charset="0"/>
                <a:cs typeface="Calibri"/>
              </a:rPr>
              <a:t>SURVIVE </a:t>
            </a:r>
            <a:r>
              <a:rPr lang="en-GB" sz="4800" b="1" cap="all" dirty="0" err="1">
                <a:solidFill>
                  <a:srgbClr val="66773A"/>
                </a:solidFill>
                <a:latin typeface="Roboto Black"/>
                <a:ea typeface="Roboto Black"/>
                <a:cs typeface="Calibri"/>
              </a:rPr>
              <a:t>TRustee</a:t>
            </a:r>
            <a:endParaRPr lang="en-GB" sz="4800" b="1" cap="all" dirty="0">
              <a:solidFill>
                <a:srgbClr val="66773A"/>
              </a:solidFill>
              <a:latin typeface="Roboto Black"/>
              <a:ea typeface="Roboto Black"/>
              <a:cs typeface="Calibri"/>
            </a:endParaRPr>
          </a:p>
          <a:p>
            <a:r>
              <a:rPr lang="en-GB" sz="4800" b="1" cap="all" dirty="0">
                <a:solidFill>
                  <a:srgbClr val="66773A"/>
                </a:solidFill>
                <a:latin typeface="Roboto Black"/>
                <a:ea typeface="Roboto Black"/>
                <a:cs typeface="Calibri"/>
              </a:rPr>
              <a:t>RECRUITMENT PACK</a:t>
            </a:r>
            <a:endParaRPr lang="en-US" sz="3600" b="1" cap="all" dirty="0">
              <a:solidFill>
                <a:srgbClr val="66773A"/>
              </a:solidFill>
              <a:highlight>
                <a:srgbClr val="FFFFFF"/>
              </a:highlight>
              <a:latin typeface="Roboto Black" panose="02000000000000000000" pitchFamily="2" charset="0"/>
              <a:ea typeface="Roboto Black" panose="02000000000000000000" pitchFamily="2" charset="0"/>
            </a:endParaRPr>
          </a:p>
        </p:txBody>
      </p:sp>
      <p:pic>
        <p:nvPicPr>
          <p:cNvPr id="9" name="Picture 8" descr="A picture containing person, indoor&#10;&#10;Description automatically generated">
            <a:extLst>
              <a:ext uri="{FF2B5EF4-FFF2-40B4-BE49-F238E27FC236}">
                <a16:creationId xmlns:a16="http://schemas.microsoft.com/office/drawing/2014/main" id="{2E8AB280-7DB5-D849-ABC0-17012DEFA832}"/>
              </a:ext>
            </a:extLst>
          </p:cNvPr>
          <p:cNvPicPr>
            <a:picLocks noChangeAspect="1"/>
          </p:cNvPicPr>
          <p:nvPr/>
        </p:nvPicPr>
        <p:blipFill rotWithShape="1">
          <a:blip r:embed="rId4"/>
          <a:srcRect l="4471" t="6876" r="3768" b="1864"/>
          <a:stretch/>
        </p:blipFill>
        <p:spPr>
          <a:xfrm>
            <a:off x="6553146" y="9530"/>
            <a:ext cx="4598506" cy="6860657"/>
          </a:xfrm>
          <a:prstGeom prst="parallelogram">
            <a:avLst>
              <a:gd name="adj" fmla="val 45413"/>
            </a:avLst>
          </a:prstGeom>
        </p:spPr>
      </p:pic>
      <p:pic>
        <p:nvPicPr>
          <p:cNvPr id="12" name="Picture 11" descr="Circle Line Text Olive Logo.png"/>
          <p:cNvPicPr>
            <a:picLocks noChangeAspect="1"/>
          </p:cNvPicPr>
          <p:nvPr/>
        </p:nvPicPr>
        <p:blipFill>
          <a:blip r:embed="rId5"/>
          <a:stretch>
            <a:fillRect/>
          </a:stretch>
        </p:blipFill>
        <p:spPr>
          <a:xfrm>
            <a:off x="9821185" y="4447879"/>
            <a:ext cx="2002241" cy="1990244"/>
          </a:xfrm>
          <a:prstGeom prst="rect">
            <a:avLst/>
          </a:prstGeom>
        </p:spPr>
      </p:pic>
      <p:sp>
        <p:nvSpPr>
          <p:cNvPr id="2" name="TextBox 1">
            <a:extLst>
              <a:ext uri="{FF2B5EF4-FFF2-40B4-BE49-F238E27FC236}">
                <a16:creationId xmlns:a16="http://schemas.microsoft.com/office/drawing/2014/main" id="{F5C7FD19-5097-9EA4-E6ED-22ACF52B6644}"/>
              </a:ext>
            </a:extLst>
          </p:cNvPr>
          <p:cNvSpPr txBox="1"/>
          <p:nvPr/>
        </p:nvSpPr>
        <p:spPr>
          <a:xfrm>
            <a:off x="373223" y="2827637"/>
            <a:ext cx="5831633" cy="2062103"/>
          </a:xfrm>
          <a:prstGeom prst="rect">
            <a:avLst/>
          </a:prstGeom>
          <a:noFill/>
        </p:spPr>
        <p:txBody>
          <a:bodyPr wrap="square" rtlCol="0">
            <a:spAutoFit/>
          </a:bodyPr>
          <a:lstStyle/>
          <a:p>
            <a:r>
              <a:rPr lang="en-US" sz="3200" dirty="0"/>
              <a:t>Including role descriptions for</a:t>
            </a:r>
          </a:p>
          <a:p>
            <a:pPr marL="457200" indent="-457200">
              <a:buFont typeface="Arial" panose="020B0604020202020204" pitchFamily="34" charset="0"/>
              <a:buChar char="•"/>
            </a:pPr>
            <a:r>
              <a:rPr lang="en-US" sz="3200" dirty="0"/>
              <a:t>Chair</a:t>
            </a:r>
          </a:p>
          <a:p>
            <a:pPr marL="457200" indent="-457200">
              <a:buFont typeface="Arial" panose="020B0604020202020204" pitchFamily="34" charset="0"/>
              <a:buChar char="•"/>
            </a:pPr>
            <a:r>
              <a:rPr lang="en-US" sz="3200" dirty="0"/>
              <a:t>Treasurer</a:t>
            </a:r>
          </a:p>
          <a:p>
            <a:pPr marL="457200" indent="-457200">
              <a:buFont typeface="Arial" panose="020B0604020202020204" pitchFamily="34" charset="0"/>
              <a:buChar char="•"/>
            </a:pPr>
            <a:r>
              <a:rPr lang="en-US" sz="3200" dirty="0"/>
              <a:t>Secretary</a:t>
            </a:r>
          </a:p>
        </p:txBody>
      </p:sp>
    </p:spTree>
    <p:extLst>
      <p:ext uri="{BB962C8B-B14F-4D97-AF65-F5344CB8AC3E}">
        <p14:creationId xmlns:p14="http://schemas.microsoft.com/office/powerpoint/2010/main" val="274961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B014-83CE-CAD5-E3D6-088AC04F713F}"/>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BB7EE1F8-DEC5-652B-76BF-E5FED432900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 y="1753084"/>
            <a:ext cx="6568751" cy="5117104"/>
          </a:xfrm>
          <a:prstGeom prst="rect">
            <a:avLst/>
          </a:prstGeom>
        </p:spPr>
      </p:pic>
      <p:sp>
        <p:nvSpPr>
          <p:cNvPr id="6" name="Rectangle 5">
            <a:extLst>
              <a:ext uri="{FF2B5EF4-FFF2-40B4-BE49-F238E27FC236}">
                <a16:creationId xmlns:a16="http://schemas.microsoft.com/office/drawing/2014/main" id="{517F9045-AF01-C73B-09E2-879AD36CB0F6}"/>
              </a:ext>
            </a:extLst>
          </p:cNvPr>
          <p:cNvSpPr/>
          <p:nvPr/>
        </p:nvSpPr>
        <p:spPr>
          <a:xfrm>
            <a:off x="0" y="1049942"/>
            <a:ext cx="9601200"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76F9BB83-4F6B-1506-3437-7C4FCABD2147}"/>
              </a:ext>
            </a:extLst>
          </p:cNvPr>
          <p:cNvSpPr txBox="1">
            <a:spLocks/>
          </p:cNvSpPr>
          <p:nvPr/>
        </p:nvSpPr>
        <p:spPr>
          <a:xfrm>
            <a:off x="445963" y="1402700"/>
            <a:ext cx="8894625" cy="737403"/>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Chair of the Board of Trustees</a:t>
            </a:r>
          </a:p>
        </p:txBody>
      </p:sp>
      <p:sp>
        <p:nvSpPr>
          <p:cNvPr id="11" name="Rectangle 10">
            <a:extLst>
              <a:ext uri="{FF2B5EF4-FFF2-40B4-BE49-F238E27FC236}">
                <a16:creationId xmlns:a16="http://schemas.microsoft.com/office/drawing/2014/main" id="{968D8C3F-6E98-5497-ED59-E88E4AA5E1FB}"/>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5327BB7-1D01-A748-B849-517F17D62438}"/>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80C7299-5F0D-F4CB-2FDE-08D138FA5AFB}"/>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4585B953-F2A3-E871-D040-AF924DC18BC2}"/>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2E93E382-4E8D-2025-7C7B-BD9B3F82BED5}"/>
              </a:ext>
            </a:extLst>
          </p:cNvPr>
          <p:cNvSpPr txBox="1"/>
          <p:nvPr/>
        </p:nvSpPr>
        <p:spPr>
          <a:xfrm>
            <a:off x="615820" y="2803133"/>
            <a:ext cx="10013488" cy="3004925"/>
          </a:xfrm>
          <a:prstGeom prst="rect">
            <a:avLst/>
          </a:prstGeom>
          <a:noFill/>
        </p:spPr>
        <p:txBody>
          <a:bodyPr wrap="square" rtlCol="0">
            <a:spAutoFit/>
          </a:bodyPr>
          <a:lstStyle/>
          <a:p>
            <a:pPr>
              <a:lnSpc>
                <a:spcPct val="115000"/>
              </a:lnSpc>
              <a:spcAft>
                <a:spcPts val="1000"/>
              </a:spcAft>
            </a:pPr>
            <a:r>
              <a:rPr lang="en-GB" sz="1800" dirty="0">
                <a:effectLst/>
                <a:latin typeface="Arial" panose="020B0604020202020204" pitchFamily="34" charset="0"/>
                <a:ea typeface="Calibri" panose="020F0502020204030204" pitchFamily="34" charset="0"/>
                <a:cs typeface="Segoe UI" panose="020B0502040204020203" pitchFamily="34" charset="0"/>
              </a:rPr>
              <a:t>The Chair of Trustees leads the Board of Trustees, ensuring that it governs the charity effectively in service of the charity’s vision, mission and values. </a:t>
            </a:r>
          </a:p>
          <a:p>
            <a:pPr>
              <a:lnSpc>
                <a:spcPct val="115000"/>
              </a:lnSpc>
              <a:spcAft>
                <a:spcPts val="1000"/>
              </a:spcAft>
            </a:pPr>
            <a:r>
              <a:rPr lang="en-GB" sz="1800" dirty="0">
                <a:effectLst/>
                <a:latin typeface="Arial" panose="020B0604020202020204" pitchFamily="34" charset="0"/>
                <a:ea typeface="Calibri" panose="020F0502020204030204" pitchFamily="34" charset="0"/>
                <a:cs typeface="Segoe UI" panose="020B0502040204020203" pitchFamily="34" charset="0"/>
              </a:rPr>
              <a:t>The Chair provides strategic direction and ensures that trustees work collaboratively to fulfil their responsibilities.  </a:t>
            </a:r>
            <a:endParaRPr lang="en-GB" sz="1800" dirty="0">
              <a:effectLst/>
              <a:latin typeface="Calibri" panose="020F0502020204030204" pitchFamily="34" charset="0"/>
              <a:ea typeface="Calibri" panose="020F0502020204030204" pitchFamily="34" charset="0"/>
            </a:endParaRPr>
          </a:p>
          <a:p>
            <a:pPr>
              <a:lnSpc>
                <a:spcPct val="115000"/>
              </a:lnSpc>
              <a:spcAft>
                <a:spcPts val="1000"/>
              </a:spcAft>
            </a:pPr>
            <a:r>
              <a:rPr lang="en-GB" sz="1800" dirty="0">
                <a:effectLst/>
                <a:latin typeface="Arial" panose="020B0604020202020204" pitchFamily="34" charset="0"/>
                <a:ea typeface="Calibri" panose="020F0502020204030204" pitchFamily="34" charset="0"/>
                <a:cs typeface="Segoe UI" panose="020B0502040204020203" pitchFamily="34" charset="0"/>
              </a:rPr>
              <a:t>The Chair fosters an inclusive and supportive environment, enabling the board and</a:t>
            </a:r>
            <a:r>
              <a:rPr lang="en-GB" sz="1800" i="1" dirty="0">
                <a:effectLst/>
                <a:latin typeface="Arial" panose="020B0604020202020204" pitchFamily="34" charset="0"/>
                <a:ea typeface="Calibri" panose="020F0502020204030204" pitchFamily="34" charset="0"/>
                <a:cs typeface="Segoe UI" panose="020B0502040204020203" pitchFamily="34" charset="0"/>
              </a:rPr>
              <a:t> Survive</a:t>
            </a:r>
            <a:r>
              <a:rPr lang="en-GB" sz="1800" dirty="0">
                <a:effectLst/>
                <a:latin typeface="Arial" panose="020B0604020202020204" pitchFamily="34" charset="0"/>
                <a:ea typeface="Calibri" panose="020F0502020204030204" pitchFamily="34" charset="0"/>
                <a:cs typeface="Segoe UI" panose="020B0502040204020203" pitchFamily="34" charset="0"/>
              </a:rPr>
              <a:t> team to maximise their effectiveness. </a:t>
            </a:r>
          </a:p>
          <a:p>
            <a:pPr>
              <a:lnSpc>
                <a:spcPct val="115000"/>
              </a:lnSpc>
              <a:spcAft>
                <a:spcPts val="1000"/>
              </a:spcAft>
            </a:pPr>
            <a:r>
              <a:rPr lang="en-GB" sz="1800" dirty="0">
                <a:effectLst/>
                <a:latin typeface="Arial" panose="020B0604020202020204" pitchFamily="34" charset="0"/>
                <a:ea typeface="Calibri" panose="020F0502020204030204" pitchFamily="34" charset="0"/>
                <a:cs typeface="Segoe UI" panose="020B0502040204020203" pitchFamily="34" charset="0"/>
              </a:rPr>
              <a:t>Acting as a key ambassador for the charity, the Chair also strengthens relationships with external stakeholders and advocates for the charity’s goals and values.</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445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6AE12-1B88-BDD3-E93E-25BFDA3C15FD}"/>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F75938F4-1891-0771-A0A0-EFEDF6C57FD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0" y="2953146"/>
            <a:ext cx="5028248" cy="3917041"/>
          </a:xfrm>
          <a:prstGeom prst="rect">
            <a:avLst/>
          </a:prstGeom>
        </p:spPr>
      </p:pic>
      <p:sp>
        <p:nvSpPr>
          <p:cNvPr id="11" name="Rectangle 10">
            <a:extLst>
              <a:ext uri="{FF2B5EF4-FFF2-40B4-BE49-F238E27FC236}">
                <a16:creationId xmlns:a16="http://schemas.microsoft.com/office/drawing/2014/main" id="{39D967BF-FBA8-75D0-53D9-113CBC472983}"/>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EB9E2E-0FC9-6059-93DE-E30C6A1DA5F2}"/>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ABB34DF-98BE-EB36-B3B5-8CDF1A75F5CC}"/>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2695A644-A7F4-D424-F9EB-37039BA42BDE}"/>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779EF85D-2E0A-ECF2-79D5-AD4F8A393350}"/>
              </a:ext>
            </a:extLst>
          </p:cNvPr>
          <p:cNvSpPr txBox="1"/>
          <p:nvPr/>
        </p:nvSpPr>
        <p:spPr>
          <a:xfrm>
            <a:off x="534136" y="2400777"/>
            <a:ext cx="11161453" cy="3898503"/>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Provide strategic leadership to the Board, ensuring that the charity delivers its mission, vision and values.</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Lead the Board in ensuring it fulfils its responsibilities for governance, compliance, and risk management of the charity.</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Work in partnership with the Chief Executive Officer and </a:t>
            </a:r>
            <a:r>
              <a:rPr lang="en-GB" sz="1800" i="1" dirty="0">
                <a:effectLst/>
                <a:latin typeface="Arial" panose="020B0604020202020204" pitchFamily="34" charset="0"/>
                <a:ea typeface="Arial" panose="020B0604020202020204" pitchFamily="34" charset="0"/>
              </a:rPr>
              <a:t>Survive</a:t>
            </a:r>
            <a:r>
              <a:rPr lang="en-GB" sz="1800" dirty="0">
                <a:effectLst/>
                <a:latin typeface="Arial" panose="020B0604020202020204" pitchFamily="34" charset="0"/>
                <a:ea typeface="Arial" panose="020B0604020202020204" pitchFamily="34" charset="0"/>
              </a:rPr>
              <a:t> senior team - providing support and guidance and challenge as required. </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Line management of the Chief Executive Officer - setting clear objectives, delivering regular update meetings as well as annual appraisal</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Participate in discussions of role development opportunities for senior management team, as well as providing support as challenges develop and to foster team engagement.</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Ensure the Board of Trustees has the right balance of skills, diversity, and expertise to govern effectively.</a:t>
            </a:r>
            <a:endParaRPr lang="en-GB"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530108FE-1199-2FF2-E0DF-D8DB321970EF}"/>
              </a:ext>
            </a:extLst>
          </p:cNvPr>
          <p:cNvSpPr/>
          <p:nvPr/>
        </p:nvSpPr>
        <p:spPr>
          <a:xfrm>
            <a:off x="0" y="717747"/>
            <a:ext cx="9601200"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DB491D4-6E3E-8BED-88A1-4D03867EADCA}"/>
              </a:ext>
            </a:extLst>
          </p:cNvPr>
          <p:cNvSpPr txBox="1">
            <a:spLocks/>
          </p:cNvSpPr>
          <p:nvPr/>
        </p:nvSpPr>
        <p:spPr>
          <a:xfrm>
            <a:off x="445963" y="1064448"/>
            <a:ext cx="8894625" cy="737403"/>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Chair of the Board of Trustees</a:t>
            </a:r>
          </a:p>
        </p:txBody>
      </p:sp>
    </p:spTree>
    <p:extLst>
      <p:ext uri="{BB962C8B-B14F-4D97-AF65-F5344CB8AC3E}">
        <p14:creationId xmlns:p14="http://schemas.microsoft.com/office/powerpoint/2010/main" val="421023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C3FDC-C059-1572-2EFE-8E97A6205311}"/>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1144434B-8BE9-E8B6-B003-374AC027EF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0867" r="1" b="70871"/>
          <a:stretch/>
        </p:blipFill>
        <p:spPr>
          <a:xfrm>
            <a:off x="-1" y="1396132"/>
            <a:ext cx="7026965" cy="5474056"/>
          </a:xfrm>
          <a:prstGeom prst="rect">
            <a:avLst/>
          </a:prstGeom>
        </p:spPr>
      </p:pic>
      <p:sp>
        <p:nvSpPr>
          <p:cNvPr id="11" name="Rectangle 10">
            <a:extLst>
              <a:ext uri="{FF2B5EF4-FFF2-40B4-BE49-F238E27FC236}">
                <a16:creationId xmlns:a16="http://schemas.microsoft.com/office/drawing/2014/main" id="{8AED79C4-0E2F-71EB-21EF-C1CEDAA13AB8}"/>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BD87D69-3D57-4F24-34D4-DE49AAF884A5}"/>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33BE856-F8AE-BF7E-338C-BF910C05FBF3}"/>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E0CEC3DC-CBC2-040E-ED9E-021AB0665BDC}"/>
              </a:ext>
            </a:extLst>
          </p:cNvPr>
          <p:cNvPicPr>
            <a:picLocks noChangeAspect="1"/>
          </p:cNvPicPr>
          <p:nvPr/>
        </p:nvPicPr>
        <p:blipFill>
          <a:blip r:embed="rId5">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671A27D7-D2EA-A362-FAD8-193A5B52266E}"/>
              </a:ext>
            </a:extLst>
          </p:cNvPr>
          <p:cNvSpPr txBox="1"/>
          <p:nvPr/>
        </p:nvSpPr>
        <p:spPr>
          <a:xfrm>
            <a:off x="604519" y="2352717"/>
            <a:ext cx="11130369" cy="4217052"/>
          </a:xfrm>
          <a:prstGeom prst="rect">
            <a:avLst/>
          </a:prstGeom>
          <a:noFill/>
        </p:spPr>
        <p:txBody>
          <a:bodyPr wrap="square" rtlCol="0">
            <a:spAutoFit/>
          </a:bodyPr>
          <a:lstStyle/>
          <a:p>
            <a:pPr marL="28575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Optimise the relationship between the Board and </a:t>
            </a:r>
            <a:r>
              <a:rPr lang="en-GB" sz="1800" i="1" dirty="0">
                <a:effectLst/>
                <a:latin typeface="Arial" panose="020B0604020202020204" pitchFamily="34" charset="0"/>
                <a:ea typeface="Arial" panose="020B0604020202020204" pitchFamily="34" charset="0"/>
              </a:rPr>
              <a:t>Survive</a:t>
            </a:r>
            <a:r>
              <a:rPr lang="en-GB" sz="1800" dirty="0">
                <a:effectLst/>
                <a:latin typeface="Arial" panose="020B0604020202020204" pitchFamily="34" charset="0"/>
                <a:ea typeface="Arial" panose="020B0604020202020204" pitchFamily="34" charset="0"/>
              </a:rPr>
              <a:t> Team.</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The Chair acts as spokesperson with partners, at public events, and in the media.</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Manages the lead up to the monthly Board of Trustees meeting - setting the agenda with input from Trustees and Chief Executive Officer.</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Chair the Board of Trustees meetings - ensuring adherence to the agenda as well as fostering discussions through good communication, challenge and negotiation, as well as ensure agreed actions have taken place.</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Together with the Treasurer and appropriate member of the </a:t>
            </a:r>
            <a:r>
              <a:rPr lang="en-GB" sz="1800" i="1" dirty="0">
                <a:effectLst/>
                <a:latin typeface="Arial" panose="020B0604020202020204" pitchFamily="34" charset="0"/>
                <a:ea typeface="Arial" panose="020B0604020202020204" pitchFamily="34" charset="0"/>
              </a:rPr>
              <a:t>Survive </a:t>
            </a:r>
            <a:r>
              <a:rPr lang="en-GB" sz="1800" dirty="0">
                <a:effectLst/>
                <a:latin typeface="Arial" panose="020B0604020202020204" pitchFamily="34" charset="0"/>
                <a:ea typeface="Arial" panose="020B0604020202020204" pitchFamily="34" charset="0"/>
              </a:rPr>
              <a:t>team, ensure timely delivery of the Financial accounts and ensure financial responsibilities are properly accounted for and audited.</a:t>
            </a:r>
            <a:endParaRPr lang="en-GB" sz="1800" dirty="0">
              <a:effectLst/>
              <a:latin typeface="Calibri" panose="020F0502020204030204" pitchFamily="34" charset="0"/>
              <a:ea typeface="Calibri" panose="020F0502020204030204" pitchFamily="34" charset="0"/>
            </a:endParaRPr>
          </a:p>
          <a:p>
            <a:pPr marL="285750" lvl="0" indent="-285750">
              <a:lnSpc>
                <a:spcPct val="115000"/>
              </a:lnSpc>
              <a:spcAft>
                <a:spcPts val="1000"/>
              </a:spcAft>
              <a:buFont typeface="Arial" panose="020B0604020202020204" pitchFamily="34" charset="0"/>
              <a:buChar char="•"/>
            </a:pPr>
            <a:r>
              <a:rPr lang="en-GB" sz="1800" dirty="0">
                <a:effectLst/>
                <a:latin typeface="Arial" panose="020B0604020202020204" pitchFamily="34" charset="0"/>
                <a:ea typeface="Arial" panose="020B0604020202020204" pitchFamily="34" charset="0"/>
              </a:rPr>
              <a:t>Manage the Annual General Meeting with the appropriate</a:t>
            </a:r>
            <a:r>
              <a:rPr lang="en-GB" sz="1800" i="1" dirty="0">
                <a:effectLst/>
                <a:latin typeface="Arial" panose="020B0604020202020204" pitchFamily="34" charset="0"/>
                <a:ea typeface="Arial" panose="020B0604020202020204" pitchFamily="34" charset="0"/>
              </a:rPr>
              <a:t> Survive</a:t>
            </a:r>
            <a:r>
              <a:rPr lang="en-GB" sz="1800" dirty="0">
                <a:effectLst/>
                <a:latin typeface="Arial" panose="020B0604020202020204" pitchFamily="34" charset="0"/>
                <a:ea typeface="Arial" panose="020B0604020202020204" pitchFamily="34" charset="0"/>
              </a:rPr>
              <a:t> team members based on the year in review annual report and/or impact report.</a:t>
            </a:r>
            <a:endParaRPr lang="en-GB"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99EB8845-8101-FE92-293F-EFFD5BC45A47}"/>
              </a:ext>
            </a:extLst>
          </p:cNvPr>
          <p:cNvSpPr/>
          <p:nvPr/>
        </p:nvSpPr>
        <p:spPr>
          <a:xfrm>
            <a:off x="0" y="740913"/>
            <a:ext cx="9601200"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166D051-9199-8465-27B3-FC293961F7C3}"/>
              </a:ext>
            </a:extLst>
          </p:cNvPr>
          <p:cNvSpPr txBox="1">
            <a:spLocks/>
          </p:cNvSpPr>
          <p:nvPr/>
        </p:nvSpPr>
        <p:spPr>
          <a:xfrm>
            <a:off x="445963" y="1093671"/>
            <a:ext cx="8894625" cy="737403"/>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Chair of the Board of Trustees</a:t>
            </a:r>
          </a:p>
        </p:txBody>
      </p:sp>
    </p:spTree>
    <p:extLst>
      <p:ext uri="{BB962C8B-B14F-4D97-AF65-F5344CB8AC3E}">
        <p14:creationId xmlns:p14="http://schemas.microsoft.com/office/powerpoint/2010/main" val="2891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4E61E-7F9E-5E43-B7C0-81EAA5A87F8F}"/>
            </a:ext>
          </a:extLst>
        </p:cNvPr>
        <p:cNvGrpSpPr/>
        <p:nvPr/>
      </p:nvGrpSpPr>
      <p:grpSpPr>
        <a:xfrm>
          <a:off x="0" y="0"/>
          <a:ext cx="0" cy="0"/>
          <a:chOff x="0" y="0"/>
          <a:chExt cx="0" cy="0"/>
        </a:xfrm>
      </p:grpSpPr>
      <p:pic>
        <p:nvPicPr>
          <p:cNvPr id="5" name="Graphic 6">
            <a:extLst>
              <a:ext uri="{FF2B5EF4-FFF2-40B4-BE49-F238E27FC236}">
                <a16:creationId xmlns:a16="http://schemas.microsoft.com/office/drawing/2014/main" id="{3597689F-CC01-9AB0-28EC-EEF0D5E9D796}"/>
              </a:ext>
            </a:extLst>
          </p:cNvPr>
          <p:cNvPicPr>
            <a:picLocks noChangeAspect="1"/>
          </p:cNvPicPr>
          <p:nvPr/>
        </p:nvPicPr>
        <p:blipFill>
          <a:blip r:embed="rId2">
            <a:lum bright="-5000"/>
          </a:blip>
          <a:stretch>
            <a:fillRect/>
          </a:stretch>
        </p:blipFill>
        <p:spPr>
          <a:xfrm>
            <a:off x="11087309" y="5810503"/>
            <a:ext cx="932263" cy="926677"/>
          </a:xfrm>
          <a:prstGeom prst="rect">
            <a:avLst/>
          </a:prstGeom>
        </p:spPr>
      </p:pic>
      <p:pic>
        <p:nvPicPr>
          <p:cNvPr id="15" name="Graphic 14">
            <a:extLst>
              <a:ext uri="{FF2B5EF4-FFF2-40B4-BE49-F238E27FC236}">
                <a16:creationId xmlns:a16="http://schemas.microsoft.com/office/drawing/2014/main" id="{A20D2870-6C04-E11C-E07B-484760B74B1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0867" r="1" b="70871"/>
          <a:stretch/>
        </p:blipFill>
        <p:spPr>
          <a:xfrm>
            <a:off x="0" y="1644054"/>
            <a:ext cx="6708710" cy="5226133"/>
          </a:xfrm>
          <a:prstGeom prst="rect">
            <a:avLst/>
          </a:prstGeom>
        </p:spPr>
      </p:pic>
      <p:sp>
        <p:nvSpPr>
          <p:cNvPr id="11" name="Rectangle 10">
            <a:extLst>
              <a:ext uri="{FF2B5EF4-FFF2-40B4-BE49-F238E27FC236}">
                <a16:creationId xmlns:a16="http://schemas.microsoft.com/office/drawing/2014/main" id="{84DCFD91-40E4-473B-3122-263537B6887D}"/>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DB25F9A-2B9F-04FF-6717-7BB47261E7F7}"/>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F9EB657-9A39-5E57-B0D8-15EDFFC77D5E}"/>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D5A668F0-FACE-A08D-1B28-3EF73431FF75}"/>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73571F28-7A34-2D37-9588-2B58C9056D49}"/>
              </a:ext>
            </a:extLst>
          </p:cNvPr>
          <p:cNvSpPr txBox="1"/>
          <p:nvPr/>
        </p:nvSpPr>
        <p:spPr>
          <a:xfrm>
            <a:off x="390154" y="2664507"/>
            <a:ext cx="10983862" cy="1921039"/>
          </a:xfrm>
          <a:prstGeom prst="rect">
            <a:avLst/>
          </a:prstGeom>
          <a:noFill/>
        </p:spPr>
        <p:txBody>
          <a:bodyPr wrap="square" rtlCol="0">
            <a:spAutoFit/>
          </a:bodyPr>
          <a:lstStyle/>
          <a:p>
            <a:pPr>
              <a:lnSpc>
                <a:spcPct val="115000"/>
              </a:lnSpc>
              <a:spcAft>
                <a:spcPts val="1000"/>
              </a:spcAft>
            </a:pPr>
            <a:r>
              <a:rPr lang="en-GB" sz="1800" dirty="0">
                <a:effectLst/>
                <a:latin typeface="Arial" panose="020B0604020202020204" pitchFamily="34" charset="0"/>
                <a:ea typeface="Arial" panose="020B0604020202020204" pitchFamily="34" charset="0"/>
              </a:rPr>
              <a:t>The Treasurer is a key member of the Board of Trustees, responsible for maintaining an overview of the</a:t>
            </a:r>
            <a:r>
              <a:rPr lang="en-GB" sz="1800" i="1" dirty="0">
                <a:effectLst/>
                <a:latin typeface="Arial" panose="020B0604020202020204" pitchFamily="34" charset="0"/>
                <a:ea typeface="Arial" panose="020B0604020202020204" pitchFamily="34" charset="0"/>
              </a:rPr>
              <a:t> </a:t>
            </a:r>
            <a:r>
              <a:rPr lang="en-GB" sz="1800" i="1" dirty="0" err="1">
                <a:effectLst/>
                <a:latin typeface="Arial" panose="020B0604020202020204" pitchFamily="34" charset="0"/>
                <a:ea typeface="Arial" panose="020B0604020202020204" pitchFamily="34" charset="0"/>
              </a:rPr>
              <a:t>Survive’s</a:t>
            </a:r>
            <a:r>
              <a:rPr lang="en-GB" sz="1800" dirty="0">
                <a:effectLst/>
                <a:latin typeface="Arial" panose="020B0604020202020204" pitchFamily="34" charset="0"/>
                <a:ea typeface="Arial" panose="020B0604020202020204" pitchFamily="34" charset="0"/>
              </a:rPr>
              <a:t> financial health and ensuring its financial resources are managed effectively and sustainably. </a:t>
            </a:r>
          </a:p>
          <a:p>
            <a:pPr>
              <a:lnSpc>
                <a:spcPct val="115000"/>
              </a:lnSpc>
              <a:spcAft>
                <a:spcPts val="1000"/>
              </a:spcAft>
            </a:pPr>
            <a:endParaRPr lang="en-GB" sz="1800" dirty="0">
              <a:effectLst/>
              <a:latin typeface="Calibri" panose="020F0502020204030204" pitchFamily="34" charset="0"/>
              <a:ea typeface="Calibri" panose="020F0502020204030204" pitchFamily="34" charset="0"/>
            </a:endParaRPr>
          </a:p>
          <a:p>
            <a:pPr>
              <a:lnSpc>
                <a:spcPct val="115000"/>
              </a:lnSpc>
              <a:spcAft>
                <a:spcPts val="1000"/>
              </a:spcAft>
            </a:pPr>
            <a:r>
              <a:rPr lang="en-GB" sz="1800" dirty="0">
                <a:effectLst/>
                <a:latin typeface="Arial" panose="020B0604020202020204" pitchFamily="34" charset="0"/>
                <a:ea typeface="Arial" panose="020B0604020202020204" pitchFamily="34" charset="0"/>
              </a:rPr>
              <a:t>The Treasurer plays both a strategic and operational role, advising the board on financial matters and ensuring compliance with legal and regulatory requirements.</a:t>
            </a:r>
            <a:endParaRPr lang="en-GB" sz="1800" dirty="0">
              <a:effectLst/>
              <a:latin typeface="Calibri" panose="020F05020202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986891FB-0EBC-B0C9-C67A-F795B2E02B2B}"/>
              </a:ext>
            </a:extLst>
          </p:cNvPr>
          <p:cNvSpPr/>
          <p:nvPr/>
        </p:nvSpPr>
        <p:spPr>
          <a:xfrm>
            <a:off x="92674" y="879270"/>
            <a:ext cx="7953051"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8FC35E1-C951-1D49-BD22-D5D20B16000F}"/>
              </a:ext>
            </a:extLst>
          </p:cNvPr>
          <p:cNvSpPr txBox="1">
            <a:spLocks/>
          </p:cNvSpPr>
          <p:nvPr/>
        </p:nvSpPr>
        <p:spPr>
          <a:xfrm>
            <a:off x="488672" y="1228165"/>
            <a:ext cx="7557053" cy="780382"/>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Treasurer</a:t>
            </a:r>
          </a:p>
        </p:txBody>
      </p:sp>
    </p:spTree>
    <p:extLst>
      <p:ext uri="{BB962C8B-B14F-4D97-AF65-F5344CB8AC3E}">
        <p14:creationId xmlns:p14="http://schemas.microsoft.com/office/powerpoint/2010/main" val="8479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201F-5D84-9766-9716-FF3375EB78C3}"/>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592FAF12-128D-A6FE-900A-1E3CB6EACE9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0" y="1338772"/>
            <a:ext cx="7100596" cy="5531415"/>
          </a:xfrm>
          <a:prstGeom prst="rect">
            <a:avLst/>
          </a:prstGeom>
        </p:spPr>
      </p:pic>
      <p:sp>
        <p:nvSpPr>
          <p:cNvPr id="6" name="Rectangle 5">
            <a:extLst>
              <a:ext uri="{FF2B5EF4-FFF2-40B4-BE49-F238E27FC236}">
                <a16:creationId xmlns:a16="http://schemas.microsoft.com/office/drawing/2014/main" id="{BC515234-A71B-A42A-4679-B5A9C56EF8B3}"/>
              </a:ext>
            </a:extLst>
          </p:cNvPr>
          <p:cNvSpPr/>
          <p:nvPr/>
        </p:nvSpPr>
        <p:spPr>
          <a:xfrm>
            <a:off x="92674" y="597808"/>
            <a:ext cx="7953051"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F052A43F-CD74-B52E-435B-682167F7BE09}"/>
              </a:ext>
            </a:extLst>
          </p:cNvPr>
          <p:cNvSpPr txBox="1">
            <a:spLocks/>
          </p:cNvSpPr>
          <p:nvPr/>
        </p:nvSpPr>
        <p:spPr>
          <a:xfrm>
            <a:off x="488672" y="946703"/>
            <a:ext cx="7557053" cy="780382"/>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Treasurer</a:t>
            </a:r>
          </a:p>
        </p:txBody>
      </p:sp>
      <p:sp>
        <p:nvSpPr>
          <p:cNvPr id="11" name="Rectangle 10">
            <a:extLst>
              <a:ext uri="{FF2B5EF4-FFF2-40B4-BE49-F238E27FC236}">
                <a16:creationId xmlns:a16="http://schemas.microsoft.com/office/drawing/2014/main" id="{86EACAA0-2A40-7B5F-1B6A-2A7F5008C5D0}"/>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F5FE49-34F2-A76D-4923-83A0EA9C0CAD}"/>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0DFFDD9-6BF3-F83E-280B-88F017E77D95}"/>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42E3DC56-6855-1EED-AB4C-C6262AE15AA8}"/>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42BA723F-D5DB-5740-1187-26527150B3C5}"/>
              </a:ext>
            </a:extLst>
          </p:cNvPr>
          <p:cNvSpPr txBox="1"/>
          <p:nvPr/>
        </p:nvSpPr>
        <p:spPr>
          <a:xfrm>
            <a:off x="359374" y="2140191"/>
            <a:ext cx="11601983" cy="4524957"/>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Overseeing the presentation of budgets, internal management accounts and annual financial statements to the Board of Trustees this includes the regular Board of Trustees meetings as well as the Annual General Meeting</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buFont typeface="Arial" panose="020B0604020202020204" pitchFamily="34" charset="0"/>
              <a:buChar char="•"/>
            </a:pPr>
            <a:r>
              <a:rPr lang="en-GB" dirty="0">
                <a:effectLst/>
                <a:latin typeface="Arial" panose="020B0604020202020204" pitchFamily="34" charset="0"/>
                <a:ea typeface="Arial" panose="020B0604020202020204" pitchFamily="34" charset="0"/>
                <a:cs typeface="Arial" panose="020B0604020202020204" pitchFamily="34" charset="0"/>
              </a:rPr>
              <a:t>The presentations should be completed a week ahead of meetings and ensure that they are presented in a way that can be understood easily by the Board of Trustees.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Work with the Chief Executive Officer and senior management team to agree a set of Key Performance Indicators which can be reported on a quarterly basis to the Board of Trustees.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Ensure that proper accounting records are kept, and appropriate accounting procedures and controls are in place.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Ensure that robust and comprehensive financial policies are in place and being implemented, and supporting the development of policies covering financial reserves, and cost management.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Monitor and advise on the financial viability of the charity showing budget expenditure compared to actuals, fundraising outlook and completion, level of reserves and highlight any significant increase or decrease in expenditure</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66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BD09-7C73-6D89-827F-9AF416BDB94C}"/>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EA77A4EC-588A-A50F-6DAD-B6F2FD45819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0" y="2953146"/>
            <a:ext cx="5028248" cy="3917041"/>
          </a:xfrm>
          <a:prstGeom prst="rect">
            <a:avLst/>
          </a:prstGeom>
        </p:spPr>
      </p:pic>
      <p:sp>
        <p:nvSpPr>
          <p:cNvPr id="11" name="Rectangle 10">
            <a:extLst>
              <a:ext uri="{FF2B5EF4-FFF2-40B4-BE49-F238E27FC236}">
                <a16:creationId xmlns:a16="http://schemas.microsoft.com/office/drawing/2014/main" id="{58B4A743-5F92-A4D4-DC18-953FD6F71071}"/>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96932C7-E2A0-68A0-482D-359A08B74C0B}"/>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1D94FE7-0E98-C8DC-EB68-3DDA50A624BE}"/>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6E28196B-C49F-21F1-FF55-1CF69DE1E063}"/>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C92F10BC-FD73-D694-DA25-BED565EDEDDF}"/>
              </a:ext>
            </a:extLst>
          </p:cNvPr>
          <p:cNvSpPr txBox="1"/>
          <p:nvPr/>
        </p:nvSpPr>
        <p:spPr>
          <a:xfrm>
            <a:off x="488672" y="2067189"/>
            <a:ext cx="11234902" cy="4531497"/>
          </a:xfrm>
          <a:prstGeom prst="rect">
            <a:avLst/>
          </a:prstGeom>
          <a:noFill/>
        </p:spPr>
        <p:txBody>
          <a:bodyPr wrap="square" rtlCol="0">
            <a:spAutoFit/>
          </a:bodyPr>
          <a:lstStyle/>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Overseeing financial controls and adherence to systems, regularly liaising with Chief Executive and Operations Manager.</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Advising on the financial implications of the charity’s strategic plan, including overseeing the charity’s financial risk-management process.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Where relevant, ensuring investments and assets are maximised.</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Lead on the appointment of and liaison with external auditors.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Ensuring that the accounts are prepared and disclosed in the form required by relevant statutory bodies, for example, the Charity Commission and/or the Registrar of Companies.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Keeping the board informed about its financial duties and responsibilities and liaising with the Chief Executive to develop the financial understanding of the Board of Trustees.</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dirty="0">
                <a:effectLst/>
                <a:latin typeface="Arial" panose="020B0604020202020204" pitchFamily="34" charset="0"/>
                <a:ea typeface="Arial" panose="020B0604020202020204" pitchFamily="34" charset="0"/>
                <a:cs typeface="Arial" panose="020B0604020202020204" pitchFamily="34" charset="0"/>
              </a:rPr>
              <a:t>Take the lead in briefing the Chair of the Board of Trustees ahead of significant financial milestones such as draft budget, annual report development and preparation for the Annual General Meeting.</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Symbol" panose="05050102010706020507" pitchFamily="18" charset="2"/>
              <a:buChar char=""/>
            </a:pPr>
            <a:r>
              <a:rPr lang="en-GB" dirty="0">
                <a:effectLst/>
                <a:latin typeface="Arial" panose="020B0604020202020204" pitchFamily="34" charset="0"/>
                <a:ea typeface="Arial" panose="020B0604020202020204" pitchFamily="34" charset="0"/>
              </a:rPr>
              <a:t>Present the annual statement of accounts at the Annual General Meeting with the support of the appropriate member of the</a:t>
            </a:r>
            <a:r>
              <a:rPr lang="en-GB" i="1" dirty="0">
                <a:effectLst/>
                <a:latin typeface="Arial" panose="020B0604020202020204" pitchFamily="34" charset="0"/>
                <a:ea typeface="Arial" panose="020B0604020202020204" pitchFamily="34" charset="0"/>
              </a:rPr>
              <a:t> Survive</a:t>
            </a:r>
            <a:r>
              <a:rPr lang="en-GB" dirty="0">
                <a:effectLst/>
                <a:latin typeface="Arial" panose="020B0604020202020204" pitchFamily="34" charset="0"/>
                <a:ea typeface="Arial" panose="020B0604020202020204" pitchFamily="34" charset="0"/>
              </a:rPr>
              <a:t> team.</a:t>
            </a:r>
            <a:endParaRPr lang="en-GB" sz="24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7FEBB05B-133A-F2FA-F952-1ABE0DBEA1E4}"/>
              </a:ext>
            </a:extLst>
          </p:cNvPr>
          <p:cNvSpPr/>
          <p:nvPr/>
        </p:nvSpPr>
        <p:spPr>
          <a:xfrm>
            <a:off x="92674" y="597808"/>
            <a:ext cx="7953051"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1418CFC-6AC4-308E-6F99-BF786A524E06}"/>
              </a:ext>
            </a:extLst>
          </p:cNvPr>
          <p:cNvSpPr txBox="1">
            <a:spLocks/>
          </p:cNvSpPr>
          <p:nvPr/>
        </p:nvSpPr>
        <p:spPr>
          <a:xfrm>
            <a:off x="488672" y="946703"/>
            <a:ext cx="7557053" cy="780382"/>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Treasurer</a:t>
            </a:r>
          </a:p>
        </p:txBody>
      </p:sp>
    </p:spTree>
    <p:extLst>
      <p:ext uri="{BB962C8B-B14F-4D97-AF65-F5344CB8AC3E}">
        <p14:creationId xmlns:p14="http://schemas.microsoft.com/office/powerpoint/2010/main" val="185188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DDE4-5503-12CA-4E34-52AD043F563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F3BDDDB-2B61-9908-23E6-2C94BC2B27B9}"/>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98252CAB-6814-3747-18EF-32CCAC2C6FEE}"/>
              </a:ext>
            </a:extLst>
          </p:cNvPr>
          <p:cNvSpPr txBox="1">
            <a:spLocks/>
          </p:cNvSpPr>
          <p:nvPr/>
        </p:nvSpPr>
        <p:spPr>
          <a:xfrm>
            <a:off x="475861" y="1328336"/>
            <a:ext cx="7787767" cy="733729"/>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Secretary</a:t>
            </a:r>
          </a:p>
        </p:txBody>
      </p:sp>
      <p:sp>
        <p:nvSpPr>
          <p:cNvPr id="11" name="Rectangle 10">
            <a:extLst>
              <a:ext uri="{FF2B5EF4-FFF2-40B4-BE49-F238E27FC236}">
                <a16:creationId xmlns:a16="http://schemas.microsoft.com/office/drawing/2014/main" id="{1D55A740-AD5A-6259-ADE4-100B93CDD0A4}"/>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C9B8E4E-3E61-2652-06D0-8E942EE5EEB5}"/>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1938B70-3D15-A6B9-7CF7-18D9FD44294C}"/>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22458842-37DC-673A-9ACC-16E858ECEC57}"/>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4DFF724A-5F3F-E06C-3BD7-AD961FB818B2}"/>
              </a:ext>
            </a:extLst>
          </p:cNvPr>
          <p:cNvSpPr txBox="1"/>
          <p:nvPr/>
        </p:nvSpPr>
        <p:spPr>
          <a:xfrm>
            <a:off x="533546" y="2663474"/>
            <a:ext cx="11124906" cy="3642023"/>
          </a:xfrm>
          <a:prstGeom prst="rect">
            <a:avLst/>
          </a:prstGeom>
          <a:noFill/>
        </p:spPr>
        <p:txBody>
          <a:bodyPr wrap="square" rtlCol="0">
            <a:spAutoFit/>
          </a:bodyPr>
          <a:lstStyle/>
          <a:p>
            <a:pPr>
              <a:lnSpc>
                <a:spcPct val="115000"/>
              </a:lnSpc>
              <a:spcAft>
                <a:spcPts val="1000"/>
              </a:spcAft>
            </a:pPr>
            <a:r>
              <a:rPr lang="en-US" sz="1800" i="1" dirty="0">
                <a:effectLst/>
                <a:latin typeface="Arial" panose="020B0604020202020204" pitchFamily="34" charset="0"/>
                <a:ea typeface="Calibri" panose="020F0502020204030204" pitchFamily="34" charset="0"/>
              </a:rPr>
              <a:t>Survive</a:t>
            </a:r>
            <a:r>
              <a:rPr lang="en-US" sz="1800" dirty="0">
                <a:effectLst/>
                <a:latin typeface="Arial" panose="020B0604020202020204" pitchFamily="34" charset="0"/>
                <a:ea typeface="Calibri" panose="020F0502020204030204" pitchFamily="34" charset="0"/>
              </a:rPr>
              <a:t> </a:t>
            </a:r>
            <a:r>
              <a:rPr lang="en-US" dirty="0">
                <a:latin typeface="Arial" panose="020B0604020202020204" pitchFamily="34" charset="0"/>
                <a:ea typeface="Calibri" panose="020F0502020204030204" pitchFamily="34" charset="0"/>
              </a:rPr>
              <a:t>T</a:t>
            </a:r>
            <a:r>
              <a:rPr lang="en-US" sz="1800" dirty="0">
                <a:effectLst/>
                <a:latin typeface="Arial" panose="020B0604020202020204" pitchFamily="34" charset="0"/>
                <a:ea typeface="Calibri" panose="020F0502020204030204" pitchFamily="34" charset="0"/>
              </a:rPr>
              <a:t>rustees are the people who ultimately exercise control over, and are legally responsible for, the charity. A Secretary of a charity is a trustee or member of the</a:t>
            </a:r>
            <a:r>
              <a:rPr lang="en-US" sz="1800" i="1" dirty="0">
                <a:effectLst/>
                <a:latin typeface="Arial" panose="020B0604020202020204" pitchFamily="34" charset="0"/>
                <a:ea typeface="Calibri" panose="020F0502020204030204" pitchFamily="34" charset="0"/>
              </a:rPr>
              <a:t> Survive</a:t>
            </a:r>
            <a:r>
              <a:rPr lang="en-US" sz="1800" dirty="0">
                <a:effectLst/>
                <a:latin typeface="Arial" panose="020B0604020202020204" pitchFamily="34" charset="0"/>
                <a:ea typeface="Calibri" panose="020F0502020204030204" pitchFamily="34" charset="0"/>
              </a:rPr>
              <a:t> team with a specific role on the board.</a:t>
            </a:r>
            <a:endParaRPr lang="en-GB" sz="1800"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The Board of Trustees should have a secretary whose duties include: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Administration and compliance;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Preparing for board meetings;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Taking meeting minutes;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rPr>
              <a:t>Other meetings.</a:t>
            </a:r>
            <a:endParaRPr lang="en-GB" sz="1800" dirty="0">
              <a:effectLst/>
              <a:latin typeface="Calibri" panose="020F0502020204030204" pitchFamily="34" charset="0"/>
              <a:ea typeface="Calibri" panose="020F0502020204030204" pitchFamily="34" charset="0"/>
            </a:endParaRPr>
          </a:p>
          <a:p>
            <a:pPr>
              <a:lnSpc>
                <a:spcPct val="115000"/>
              </a:lnSpc>
              <a:spcAft>
                <a:spcPts val="1000"/>
              </a:spcAft>
            </a:pPr>
            <a:r>
              <a:rPr lang="en-US" sz="1800" dirty="0">
                <a:effectLst/>
                <a:latin typeface="Arial" panose="020B0604020202020204" pitchFamily="34" charset="0"/>
                <a:ea typeface="Calibri" panose="020F0502020204030204" pitchFamily="34" charset="0"/>
              </a:rPr>
              <a:t>With its status as a company, </a:t>
            </a:r>
            <a:r>
              <a:rPr lang="en-US" sz="1800" i="1" dirty="0">
                <a:effectLst/>
                <a:latin typeface="Arial" panose="020B0604020202020204" pitchFamily="34" charset="0"/>
                <a:ea typeface="Calibri" panose="020F0502020204030204" pitchFamily="34" charset="0"/>
              </a:rPr>
              <a:t>Survive</a:t>
            </a:r>
            <a:r>
              <a:rPr lang="en-US" sz="1800" dirty="0">
                <a:effectLst/>
                <a:latin typeface="Arial" panose="020B0604020202020204" pitchFamily="34" charset="0"/>
                <a:ea typeface="Calibri" panose="020F0502020204030204" pitchFamily="34" charset="0"/>
              </a:rPr>
              <a:t> will expect the secretary to have additional duties under company law and common law in his or her capacity as a company secretary, for example preparing and filing annual returns with the Companies Registration Office.</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6904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F6FB4-0E53-62BA-34DE-C99EF813379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00B28EE-BC11-E8F3-C27F-E242D9C7F141}"/>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F34D03-6A81-D10D-FF87-7739A4950C95}"/>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F148963-65AC-458F-7F67-FD98944B9620}"/>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EA328433-C2DD-3BC4-5265-A17F2C6B0D52}"/>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2E56F8A9-1D5E-A367-6778-2408D9AA38CF}"/>
              </a:ext>
            </a:extLst>
          </p:cNvPr>
          <p:cNvSpPr txBox="1"/>
          <p:nvPr/>
        </p:nvSpPr>
        <p:spPr>
          <a:xfrm>
            <a:off x="483116" y="2260443"/>
            <a:ext cx="10966618" cy="4341188"/>
          </a:xfrm>
          <a:prstGeom prst="rect">
            <a:avLst/>
          </a:prstGeom>
          <a:noFill/>
        </p:spPr>
        <p:txBody>
          <a:bodyPr wrap="square" lIns="91440" tIns="45720" rIns="91440" bIns="45720" rtlCol="0" anchor="t">
            <a:spAutoFit/>
          </a:bodyPr>
          <a:lstStyle/>
          <a:p>
            <a:pPr>
              <a:lnSpc>
                <a:spcPct val="115000"/>
              </a:lnSpc>
              <a:spcAft>
                <a:spcPts val="1000"/>
              </a:spcAft>
            </a:pPr>
            <a:r>
              <a:rPr lang="en-US" sz="1800" b="1" dirty="0">
                <a:effectLst/>
                <a:latin typeface="Arial"/>
                <a:ea typeface="Calibri"/>
                <a:cs typeface="Arial"/>
              </a:rPr>
              <a:t>Administration and </a:t>
            </a:r>
            <a:r>
              <a:rPr lang="en-US" b="1" dirty="0">
                <a:latin typeface="Arial"/>
                <a:ea typeface="Calibri"/>
                <a:cs typeface="Arial"/>
              </a:rPr>
              <a:t>Compliance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Maintain the register of any members, the register of trustees / directors and secretaries, the register of trustees’ and secretary’s interests</a:t>
            </a:r>
            <a:r>
              <a:rPr lang="en-GB" dirty="0">
                <a:latin typeface="Arial" panose="020B0604020202020204" pitchFamily="34" charset="0"/>
                <a:ea typeface="Arial" panose="020B0604020202020204" pitchFamily="34" charset="0"/>
              </a:rPr>
              <a:t>.</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Be familiar with the charity’s governing document, the legal responsibilities of charities under the Charities Act 2009 and the charity’s internal governance rules</a:t>
            </a:r>
            <a:r>
              <a:rPr lang="en-GB" dirty="0">
                <a:latin typeface="Arial" panose="020B0604020202020204" pitchFamily="34" charset="0"/>
                <a:ea typeface="Arial" panose="020B0604020202020204" pitchFamily="34" charset="0"/>
              </a:rPr>
              <a:t>.</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Help to ensure that </a:t>
            </a:r>
            <a:r>
              <a:rPr lang="en-GB" sz="1800" i="1" dirty="0">
                <a:effectLst/>
                <a:latin typeface="Arial" panose="020B0604020202020204" pitchFamily="34" charset="0"/>
                <a:ea typeface="Arial" panose="020B0604020202020204" pitchFamily="34" charset="0"/>
              </a:rPr>
              <a:t>Survive</a:t>
            </a:r>
            <a:r>
              <a:rPr lang="en-GB" sz="1800" dirty="0">
                <a:effectLst/>
                <a:latin typeface="Arial" panose="020B0604020202020204" pitchFamily="34" charset="0"/>
                <a:ea typeface="Arial" panose="020B0604020202020204" pitchFamily="34" charset="0"/>
              </a:rPr>
              <a:t> trustees file all relevant statutory returns and information with the Charities Regulator (e.g. annual reports, changes to the charity’s details and/or trustees’ details).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Ensure that the board of charity trustees are aware of the requirements to comply with the relevant codes such as the charity’s Code of Conduct for Charity Trustees and the Charities Governance Code.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Ensure that decisions and actions of the board of charity trustees are accurately recorded and implemented</a:t>
            </a:r>
            <a:r>
              <a:rPr lang="en-GB" dirty="0">
                <a:latin typeface="Arial" panose="020B0604020202020204" pitchFamily="34" charset="0"/>
                <a:ea typeface="Arial" panose="020B0604020202020204" pitchFamily="34" charset="0"/>
              </a:rPr>
              <a:t>.</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Track progress with the charity’s risk register/ business plan/ strategic plan and making sure any correspondence for the charity trustees is brought to the attention of the board.</a:t>
            </a:r>
            <a:endParaRPr lang="en-GB"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405A4A0C-7230-9498-A0CC-2E2841F18FEB}"/>
              </a:ext>
            </a:extLst>
          </p:cNvPr>
          <p:cNvSpPr/>
          <p:nvPr/>
        </p:nvSpPr>
        <p:spPr>
          <a:xfrm>
            <a:off x="7255" y="706083"/>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9C9277-9FF9-8208-62E6-AD901A0FABCE}"/>
              </a:ext>
            </a:extLst>
          </p:cNvPr>
          <p:cNvSpPr txBox="1">
            <a:spLocks/>
          </p:cNvSpPr>
          <p:nvPr/>
        </p:nvSpPr>
        <p:spPr>
          <a:xfrm>
            <a:off x="483116" y="984477"/>
            <a:ext cx="7787767" cy="733729"/>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Secretary</a:t>
            </a:r>
          </a:p>
        </p:txBody>
      </p:sp>
    </p:spTree>
    <p:extLst>
      <p:ext uri="{BB962C8B-B14F-4D97-AF65-F5344CB8AC3E}">
        <p14:creationId xmlns:p14="http://schemas.microsoft.com/office/powerpoint/2010/main" val="246122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27EC-4973-F0CF-55D4-EB85E0425A0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5F6281-FCF0-EE53-6F63-1948EF047308}"/>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0CC6AB-370F-1FF9-50C2-8A692B809EA2}"/>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36B2B84-F805-F067-3605-F364DB26B196}"/>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132E4FDE-BA45-7A88-145F-1A91B1BEB0C5}"/>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98F3DDCA-8950-D6AD-DD5B-841E1495B262}"/>
              </a:ext>
            </a:extLst>
          </p:cNvPr>
          <p:cNvSpPr txBox="1"/>
          <p:nvPr/>
        </p:nvSpPr>
        <p:spPr>
          <a:xfrm>
            <a:off x="475861" y="2791715"/>
            <a:ext cx="10848907" cy="3385542"/>
          </a:xfrm>
          <a:prstGeom prst="rect">
            <a:avLst/>
          </a:prstGeom>
          <a:noFill/>
        </p:spPr>
        <p:txBody>
          <a:bodyPr wrap="square" rtlCol="0">
            <a:spAutoFit/>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 Preparing for board meetings </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Make sure the timetable of board meetings for the year ahead is agreed.</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Send out notification of board meetings to charity trustees (and others where applicable).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Work with the Chairperson of the board to set each board meeting agenda, including the management of any agenda items received from other charity trustees.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Circulation of board papers/pack at least five days in advance of meetings.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Deal with any issues charity trustees have regarding board papers/pack.</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Checking that a quorum1 is present (and that it is present throughout the meeting if required) and being aware of any proxy voting arrangements if allowed by the charity’s governing document.</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Ensure the venue/room is prepared appropriately for the meeting.</a:t>
            </a:r>
            <a:endParaRPr lang="en-GB" sz="1800"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442A2A27-6AE7-66E8-149D-9FA1A2C78483}"/>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1C627FC-FE54-5C61-9ED4-8B0AB95CA26F}"/>
              </a:ext>
            </a:extLst>
          </p:cNvPr>
          <p:cNvSpPr txBox="1">
            <a:spLocks/>
          </p:cNvSpPr>
          <p:nvPr/>
        </p:nvSpPr>
        <p:spPr>
          <a:xfrm>
            <a:off x="475861" y="1328336"/>
            <a:ext cx="7787767" cy="733729"/>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Secretary</a:t>
            </a:r>
          </a:p>
        </p:txBody>
      </p:sp>
    </p:spTree>
    <p:extLst>
      <p:ext uri="{BB962C8B-B14F-4D97-AF65-F5344CB8AC3E}">
        <p14:creationId xmlns:p14="http://schemas.microsoft.com/office/powerpoint/2010/main" val="346360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627EC-4973-F0CF-55D4-EB85E0425A0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45F6281-FCF0-EE53-6F63-1948EF047308}"/>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0CC6AB-370F-1FF9-50C2-8A692B809EA2}"/>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36B2B84-F805-F067-3605-F364DB26B196}"/>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132E4FDE-BA45-7A88-145F-1A91B1BEB0C5}"/>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sp>
        <p:nvSpPr>
          <p:cNvPr id="3" name="TextBox 2">
            <a:extLst>
              <a:ext uri="{FF2B5EF4-FFF2-40B4-BE49-F238E27FC236}">
                <a16:creationId xmlns:a16="http://schemas.microsoft.com/office/drawing/2014/main" id="{98F3DDCA-8950-D6AD-DD5B-841E1495B262}"/>
              </a:ext>
            </a:extLst>
          </p:cNvPr>
          <p:cNvSpPr txBox="1"/>
          <p:nvPr/>
        </p:nvSpPr>
        <p:spPr>
          <a:xfrm>
            <a:off x="517330" y="2451756"/>
            <a:ext cx="11157337" cy="3960571"/>
          </a:xfrm>
          <a:prstGeom prst="rect">
            <a:avLst/>
          </a:prstGeom>
          <a:noFill/>
        </p:spPr>
        <p:txBody>
          <a:bodyPr wrap="square" rtlCol="0">
            <a:spAutoFit/>
          </a:bodyPr>
          <a:lstStyle/>
          <a:p>
            <a:pPr>
              <a:lnSpc>
                <a:spcPct val="115000"/>
              </a:lnSpc>
              <a:spcAft>
                <a:spcPts val="1000"/>
              </a:spcAft>
            </a:pPr>
            <a:r>
              <a:rPr lang="en-GB" sz="1800" b="1" dirty="0">
                <a:effectLst/>
                <a:latin typeface="Arial" panose="020B0604020202020204" pitchFamily="34" charset="0"/>
                <a:ea typeface="Arial" panose="020B0604020202020204" pitchFamily="34" charset="0"/>
              </a:rPr>
              <a:t> Take meeting minutes</a:t>
            </a:r>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Take the minutes at board meetings and maintaining the records of all meeting minutes.</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Keep a record of all issues discussed, decisions taken and any actions required to implement a decision.</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Working closely with the Chairperson to ensure that the draft minutes are accurate.</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Issue draft minutes to charity trustees for consideration after board meetings and dealing with any subsequent requests for corrections to be made before they are formally approved.</a:t>
            </a:r>
            <a:endParaRPr lang="en-GB"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rPr>
              <a:t>Ensuring that minutes are stored safely and are accessible by the Chairperson of the board and any other charity Trustee if required. </a:t>
            </a:r>
            <a:endParaRPr lang="en-GB" dirty="0">
              <a:latin typeface="Calibri" panose="020F0502020204030204" pitchFamily="34" charset="0"/>
              <a:ea typeface="Calibri" panose="020F0502020204030204" pitchFamily="34" charset="0"/>
            </a:endParaRPr>
          </a:p>
          <a:p>
            <a:pPr marL="342900" lvl="0" indent="-342900">
              <a:lnSpc>
                <a:spcPct val="115000"/>
              </a:lnSpc>
              <a:spcAft>
                <a:spcPts val="1000"/>
              </a:spcAft>
              <a:buFont typeface="Symbol" panose="05050102010706020507" pitchFamily="18" charset="2"/>
              <a:buChar char=""/>
            </a:pPr>
            <a:r>
              <a:rPr lang="en-GB" sz="1800" b="1" dirty="0">
                <a:effectLst/>
                <a:latin typeface="Arial" panose="020B0604020202020204" pitchFamily="34" charset="0"/>
                <a:ea typeface="Arial" panose="020B0604020202020204" pitchFamily="34" charset="0"/>
              </a:rPr>
              <a:t>Other meetings</a:t>
            </a:r>
            <a:endParaRPr lang="en-GB" sz="1800" dirty="0">
              <a:effectLst/>
              <a:latin typeface="Calibri" panose="020F0502020204030204" pitchFamily="34" charset="0"/>
              <a:ea typeface="Calibri" panose="020F0502020204030204" pitchFamily="34" charset="0"/>
            </a:endParaRPr>
          </a:p>
          <a:p>
            <a:pPr lvl="1">
              <a:lnSpc>
                <a:spcPct val="115000"/>
              </a:lnSpc>
              <a:spcAft>
                <a:spcPts val="1000"/>
              </a:spcAft>
            </a:pPr>
            <a:r>
              <a:rPr lang="en-GB" dirty="0">
                <a:effectLst/>
                <a:latin typeface="Arial" panose="020B0604020202020204" pitchFamily="34" charset="0"/>
                <a:ea typeface="Arial" panose="020B0604020202020204" pitchFamily="34" charset="0"/>
              </a:rPr>
              <a:t>The Secretary will normally play a support role in setting up and running any Annual General Meeting (AGM) or Extraordinary General Meetings (EGMs) where required.</a:t>
            </a:r>
            <a:endParaRPr lang="en-GB" dirty="0">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76830A7D-00B3-69A1-2B99-794694047818}"/>
              </a:ext>
            </a:extLst>
          </p:cNvPr>
          <p:cNvSpPr/>
          <p:nvPr/>
        </p:nvSpPr>
        <p:spPr>
          <a:xfrm>
            <a:off x="-7255" y="761557"/>
            <a:ext cx="8256373" cy="1244526"/>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713FCF4-102E-6AC1-C961-0352CF528F19}"/>
              </a:ext>
            </a:extLst>
          </p:cNvPr>
          <p:cNvSpPr txBox="1">
            <a:spLocks/>
          </p:cNvSpPr>
          <p:nvPr/>
        </p:nvSpPr>
        <p:spPr>
          <a:xfrm>
            <a:off x="461351" y="1056477"/>
            <a:ext cx="7787767" cy="733729"/>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Secretary</a:t>
            </a:r>
          </a:p>
        </p:txBody>
      </p:sp>
    </p:spTree>
    <p:extLst>
      <p:ext uri="{BB962C8B-B14F-4D97-AF65-F5344CB8AC3E}">
        <p14:creationId xmlns:p14="http://schemas.microsoft.com/office/powerpoint/2010/main" val="296151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5492" y="1059574"/>
            <a:ext cx="7458998" cy="5810613"/>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429208" y="1347225"/>
            <a:ext cx="7313196" cy="729006"/>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Why choose </a:t>
            </a:r>
            <a:r>
              <a:rPr lang="en-GB" sz="4800" b="1" i="1" dirty="0">
                <a:solidFill>
                  <a:srgbClr val="66773A"/>
                </a:solidFill>
                <a:highlight>
                  <a:srgbClr val="B6D8D3"/>
                </a:highlight>
                <a:latin typeface="Roboto Black" panose="02000000000000000000" pitchFamily="2" charset="0"/>
                <a:ea typeface="Roboto Black" panose="02000000000000000000" pitchFamily="2" charset="0"/>
                <a:cs typeface="Calibri"/>
              </a:rPr>
              <a:t>Survive?</a:t>
            </a:r>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B177B6F1-C340-5543-81E9-E15B9270A54A}"/>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74A1A-1F86-1043-A0F5-F20F2ADA97A6}"/>
              </a:ext>
            </a:extLst>
          </p:cNvPr>
          <p:cNvSpPr/>
          <p:nvPr/>
        </p:nvSpPr>
        <p:spPr>
          <a:xfrm>
            <a:off x="531845" y="2905081"/>
            <a:ext cx="10403065" cy="2554545"/>
          </a:xfrm>
          <a:prstGeom prst="rect">
            <a:avLst/>
          </a:prstGeom>
        </p:spPr>
        <p:txBody>
          <a:bodyPr wrap="square" lIns="91440" tIns="45720" rIns="91440" bIns="45720" anchor="t">
            <a:spAutoFit/>
          </a:bodyPr>
          <a:lstStyle/>
          <a:p>
            <a:r>
              <a:rPr lang="en-US" sz="2400" dirty="0">
                <a:latin typeface="Arial" panose="020B0604020202020204" pitchFamily="34" charset="0"/>
                <a:cs typeface="Arial" panose="020B0604020202020204" pitchFamily="34" charset="0"/>
              </a:rPr>
              <a:t>If you are passionate about survivors of sexual trauma having access to our safe spaces and kind, caring and compassionate services that help adult survivors heal, rebuild and thrive, </a:t>
            </a:r>
            <a:r>
              <a:rPr lang="en-US" sz="2400" b="1" dirty="0">
                <a:latin typeface="Arial" panose="020B0604020202020204" pitchFamily="34" charset="0"/>
                <a:cs typeface="Arial" panose="020B0604020202020204" pitchFamily="34" charset="0"/>
              </a:rPr>
              <a:t>we want to hear from you!</a:t>
            </a:r>
          </a:p>
          <a:p>
            <a:endParaRPr lang="en-GB" sz="2400" dirty="0">
              <a:latin typeface="Arial" panose="020B0604020202020204" pitchFamily="34" charset="0"/>
              <a:cs typeface="Arial" panose="020B0604020202020204" pitchFamily="34" charset="0"/>
            </a:endParaRPr>
          </a:p>
          <a:p>
            <a:r>
              <a:rPr lang="en-GB" sz="2400" dirty="0">
                <a:latin typeface="Arial"/>
                <a:cs typeface="Arial"/>
              </a:rPr>
              <a:t>Thank you for your interest in being a Trustee for </a:t>
            </a:r>
            <a:r>
              <a:rPr lang="en-GB" sz="2400" i="1" dirty="0">
                <a:latin typeface="Arial"/>
                <a:cs typeface="Arial"/>
              </a:rPr>
              <a:t>Survive</a:t>
            </a:r>
            <a:r>
              <a:rPr lang="en-GB" sz="2400" dirty="0">
                <a:latin typeface="Arial"/>
                <a:cs typeface="Arial"/>
              </a:rPr>
              <a:t>, please read on for more details about the role and how to apply.</a:t>
            </a:r>
          </a:p>
          <a:p>
            <a:endParaRPr lang="en-GB" sz="1600" dirty="0">
              <a:solidFill>
                <a:schemeClr val="bg1">
                  <a:lumMod val="10000"/>
                </a:schemeClr>
              </a:solidFill>
              <a:latin typeface="Roboto Medium" panose="02000000000000000000" pitchFamily="2" charset="0"/>
              <a:ea typeface="Roboto Medium" panose="02000000000000000000" pitchFamily="2" charset="0"/>
              <a:cs typeface="Calibri"/>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34303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0" y="2953146"/>
            <a:ext cx="5028248" cy="3917041"/>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24318" y="167951"/>
            <a:ext cx="8256373" cy="1165269"/>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454494" y="372168"/>
            <a:ext cx="7557053" cy="756834"/>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How to Apply</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B177B6F1-C340-5543-81E9-E15B9270A54A}"/>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74A1A-1F86-1043-A0F5-F20F2ADA97A6}"/>
              </a:ext>
            </a:extLst>
          </p:cNvPr>
          <p:cNvSpPr/>
          <p:nvPr/>
        </p:nvSpPr>
        <p:spPr>
          <a:xfrm>
            <a:off x="522339" y="2487882"/>
            <a:ext cx="11568061" cy="400110"/>
          </a:xfrm>
          <a:prstGeom prst="rect">
            <a:avLst/>
          </a:prstGeom>
        </p:spPr>
        <p:txBody>
          <a:bodyPr wrap="square">
            <a:spAutoFit/>
          </a:bodyPr>
          <a:lstStyle/>
          <a:p>
            <a:pPr fontAlgn="base"/>
            <a:endParaRPr lang="en-GB" sz="20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
        <p:nvSpPr>
          <p:cNvPr id="9" name="Rectangle 8">
            <a:extLst>
              <a:ext uri="{FF2B5EF4-FFF2-40B4-BE49-F238E27FC236}">
                <a16:creationId xmlns:a16="http://schemas.microsoft.com/office/drawing/2014/main" id="{B0174A1A-1F86-1043-A0F5-F20F2ADA97A6}"/>
              </a:ext>
            </a:extLst>
          </p:cNvPr>
          <p:cNvSpPr/>
          <p:nvPr/>
        </p:nvSpPr>
        <p:spPr>
          <a:xfrm>
            <a:off x="522339" y="1333220"/>
            <a:ext cx="11344833" cy="5693866"/>
          </a:xfrm>
          <a:prstGeom prst="rect">
            <a:avLst/>
          </a:prstGeom>
        </p:spPr>
        <p:txBody>
          <a:bodyPr wrap="square">
            <a:spAutoFit/>
          </a:bodyPr>
          <a:lstStyle/>
          <a:p>
            <a:pPr fontAlgn="base"/>
            <a:r>
              <a:rPr lang="en-GB" sz="2000" b="1" dirty="0">
                <a:latin typeface="Arial" panose="020B0604020202020204" pitchFamily="34" charset="0"/>
                <a:cs typeface="Arial" panose="020B0604020202020204" pitchFamily="34" charset="0"/>
              </a:rPr>
              <a:t>Trustee recruitment process</a:t>
            </a:r>
          </a:p>
          <a:p>
            <a:pPr fontAlgn="base"/>
            <a:r>
              <a:rPr lang="en-GB" dirty="0">
                <a:latin typeface="Arial" panose="020B0604020202020204" pitchFamily="34" charset="0"/>
                <a:cs typeface="Arial" panose="020B0604020202020204" pitchFamily="34" charset="0"/>
              </a:rPr>
              <a:t>Please submit your CV and a supporting statement (no more than 1 side of A4 paper) to </a:t>
            </a:r>
            <a:r>
              <a:rPr lang="en-GB" dirty="0">
                <a:latin typeface="Arial" panose="020B0604020202020204" pitchFamily="34" charset="0"/>
                <a:cs typeface="Arial" panose="020B0604020202020204" pitchFamily="34" charset="0"/>
                <a:hlinkClick r:id="rId5"/>
              </a:rPr>
              <a:t>chair@survive-northyorks.org.uk</a:t>
            </a:r>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If you would like our application pack in another format or wish to discuss how we could make adjustments for you to take on this role, please contact Jane on 07597 023450. </a:t>
            </a:r>
          </a:p>
          <a:p>
            <a:pPr fontAlgn="base"/>
            <a:endParaRPr lang="en-GB" dirty="0">
              <a:latin typeface="Arial" panose="020B0604020202020204" pitchFamily="34" charset="0"/>
              <a:cs typeface="Arial" panose="020B0604020202020204" pitchFamily="34" charset="0"/>
            </a:endParaRPr>
          </a:p>
          <a:p>
            <a:pPr fontAlgn="base"/>
            <a:r>
              <a:rPr lang="en-GB" dirty="0"/>
              <a:t>​</a:t>
            </a:r>
            <a:r>
              <a:rPr lang="en-GB" dirty="0">
                <a:latin typeface="Arial" panose="020B0604020202020204" pitchFamily="34" charset="0"/>
                <a:cs typeface="Arial" panose="020B0604020202020204" pitchFamily="34" charset="0"/>
              </a:rPr>
              <a:t>Your application will be considered by a shortlisting panel. Shortlisted applicants will be invited to an informal interview with members of the Board of Trustees:</a:t>
            </a: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You will be provided with the topics to be discussed in advance and have the chance to ask about </a:t>
            </a:r>
            <a:r>
              <a:rPr lang="en-GB" i="1" dirty="0">
                <a:latin typeface="Arial" panose="020B0604020202020204" pitchFamily="34" charset="0"/>
                <a:cs typeface="Arial" panose="020B0604020202020204" pitchFamily="34" charset="0"/>
              </a:rPr>
              <a:t>Survive’s </a:t>
            </a:r>
            <a:r>
              <a:rPr lang="en-GB" dirty="0">
                <a:latin typeface="Arial" panose="020B0604020202020204" pitchFamily="34" charset="0"/>
                <a:cs typeface="Arial" panose="020B0604020202020204" pitchFamily="34" charset="0"/>
              </a:rPr>
              <a:t>work and what being a Trustee at </a:t>
            </a:r>
            <a:r>
              <a:rPr lang="en-GB" i="1" dirty="0">
                <a:latin typeface="Arial" panose="020B0604020202020204" pitchFamily="34" charset="0"/>
                <a:cs typeface="Arial" panose="020B0604020202020204" pitchFamily="34" charset="0"/>
              </a:rPr>
              <a:t>Survive </a:t>
            </a:r>
            <a:r>
              <a:rPr lang="en-GB" dirty="0">
                <a:latin typeface="Arial" panose="020B0604020202020204" pitchFamily="34" charset="0"/>
                <a:cs typeface="Arial" panose="020B0604020202020204" pitchFamily="34" charset="0"/>
              </a:rPr>
              <a:t>involves.</a:t>
            </a: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Successful candidates will be invited to a probation period which will include observing a Trustee meeting before committing to join </a:t>
            </a:r>
            <a:r>
              <a:rPr lang="en-GB" i="1" dirty="0">
                <a:latin typeface="Arial" panose="020B0604020202020204" pitchFamily="34" charset="0"/>
                <a:cs typeface="Arial" panose="020B0604020202020204" pitchFamily="34" charset="0"/>
              </a:rPr>
              <a:t>Survive’s </a:t>
            </a:r>
            <a:r>
              <a:rPr lang="en-GB" dirty="0">
                <a:latin typeface="Arial" panose="020B0604020202020204" pitchFamily="34" charset="0"/>
                <a:cs typeface="Arial" panose="020B0604020202020204" pitchFamily="34" charset="0"/>
              </a:rPr>
              <a:t>Board of Trustees. Before taking up their role, all Trustees must:</a:t>
            </a: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Provide two references.</a:t>
            </a: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Attain Disclosure and Barring Service clearance.</a:t>
            </a: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Sign </a:t>
            </a:r>
            <a:r>
              <a:rPr lang="en-GB" i="1" dirty="0">
                <a:latin typeface="Arial" panose="020B0604020202020204" pitchFamily="34" charset="0"/>
                <a:cs typeface="Arial" panose="020B0604020202020204" pitchFamily="34" charset="0"/>
              </a:rPr>
              <a:t>Declaration of Eligibility.</a:t>
            </a:r>
            <a:endParaRPr lang="en-GB"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Have their name checked against the Disqualified Directors Register through Companies House.</a:t>
            </a:r>
          </a:p>
          <a:p>
            <a:pPr marL="285750" indent="-285750" fontAlgn="base">
              <a:buFont typeface="Arial" panose="020B0604020202020204" pitchFamily="34" charset="0"/>
              <a:buChar char="•"/>
            </a:pPr>
            <a:r>
              <a:rPr lang="en-GB" dirty="0">
                <a:latin typeface="Arial" panose="020B0604020202020204" pitchFamily="34" charset="0"/>
                <a:cs typeface="Arial" panose="020B0604020202020204" pitchFamily="34" charset="0"/>
              </a:rPr>
              <a:t>Produce a valid passport (or other form of photo ID). </a:t>
            </a:r>
          </a:p>
          <a:p>
            <a:pPr fontAlgn="base"/>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59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5492" y="1648332"/>
            <a:ext cx="6703218" cy="5221855"/>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442335" y="1340573"/>
            <a:ext cx="7557053" cy="747667"/>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How you can help</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B177B6F1-C340-5543-81E9-E15B9270A54A}"/>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74A1A-1F86-1043-A0F5-F20F2ADA97A6}"/>
              </a:ext>
            </a:extLst>
          </p:cNvPr>
          <p:cNvSpPr/>
          <p:nvPr/>
        </p:nvSpPr>
        <p:spPr>
          <a:xfrm>
            <a:off x="522339" y="2960992"/>
            <a:ext cx="11234232" cy="3046988"/>
          </a:xfrm>
          <a:prstGeom prst="rect">
            <a:avLst/>
          </a:prstGeom>
        </p:spPr>
        <p:txBody>
          <a:bodyPr wrap="square">
            <a:spAutoFit/>
          </a:bodyPr>
          <a:lstStyle/>
          <a:p>
            <a:r>
              <a:rPr lang="en-GB" sz="2400" b="1" dirty="0">
                <a:latin typeface="Arial" panose="020B0604020202020204" pitchFamily="34" charset="0"/>
                <a:cs typeface="Arial" panose="020B0604020202020204" pitchFamily="34" charset="0"/>
              </a:rPr>
              <a:t>Our trustees play a pivotal role in shaping the future direction of our charity. </a:t>
            </a:r>
            <a:r>
              <a:rPr lang="en-GB" sz="2400" dirty="0">
                <a:latin typeface="Arial" panose="020B0604020202020204" pitchFamily="34" charset="0"/>
                <a:cs typeface="Arial" panose="020B0604020202020204" pitchFamily="34" charset="0"/>
              </a:rPr>
              <a:t>They make a difference by giving their time and sharing their skills, life experience and expertise with the charity.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role will provide you with the opportunity to use your current skills and to learn some new ones along the way. You will be working with a team of energetic, committed and caring people who all want to do their best for the people who use our services.</a:t>
            </a:r>
            <a:endParaRPr lang="en-GB" sz="2400" dirty="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428118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 y="1724010"/>
            <a:ext cx="6606073" cy="5146178"/>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442335" y="1397156"/>
            <a:ext cx="7557053" cy="775659"/>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Who are we looking for?</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B177B6F1-C340-5543-81E9-E15B9270A54A}"/>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74A1A-1F86-1043-A0F5-F20F2ADA97A6}"/>
              </a:ext>
            </a:extLst>
          </p:cNvPr>
          <p:cNvSpPr/>
          <p:nvPr/>
        </p:nvSpPr>
        <p:spPr>
          <a:xfrm>
            <a:off x="522339" y="2777046"/>
            <a:ext cx="10695010" cy="3693319"/>
          </a:xfrm>
          <a:prstGeom prst="rect">
            <a:avLst/>
          </a:prstGeom>
        </p:spPr>
        <p:txBody>
          <a:bodyPr wrap="square" lIns="91440" tIns="45720" rIns="91440" bIns="45720" anchor="t">
            <a:spAutoFit/>
          </a:bodyPr>
          <a:lstStyle/>
          <a:p>
            <a:pPr fontAlgn="base"/>
            <a:r>
              <a:rPr lang="en-GB" i="1" dirty="0">
                <a:latin typeface="Arial" panose="020B0604020202020204" pitchFamily="34" charset="0"/>
                <a:cs typeface="Arial" panose="020B0604020202020204" pitchFamily="34" charset="0"/>
              </a:rPr>
              <a:t>Survive</a:t>
            </a:r>
            <a:r>
              <a:rPr lang="en-GB" dirty="0">
                <a:latin typeface="Arial" panose="020B0604020202020204" pitchFamily="34" charset="0"/>
                <a:cs typeface="Arial" panose="020B0604020202020204" pitchFamily="34" charset="0"/>
              </a:rPr>
              <a:t> wants to build a diverse team that reflects the communities we serve, and we encourage and welcome all applications, including from those who have themselves been subjected to sexual violence and abuse. </a:t>
            </a:r>
          </a:p>
          <a:p>
            <a:pPr fontAlgn="base"/>
            <a:endParaRPr lang="en-GB" i="1"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​The Board of Trustees currently meets ten times a year and participation is expected at the Annual General Meeting (AGM). We hold the meetings both online and onsite in York.</a:t>
            </a:r>
          </a:p>
          <a:p>
            <a:pPr fontAlgn="base"/>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Regular sub-committee meetings are held for Fundraising and Marketing, Finance, Human Resources, and Client Journey. Attendance at these meetings is up to Trustees.</a:t>
            </a:r>
          </a:p>
          <a:p>
            <a:pPr fontAlgn="base"/>
            <a:endParaRPr lang="en-GB" dirty="0">
              <a:latin typeface="Arial" panose="020B0604020202020204" pitchFamily="34" charset="0"/>
              <a:cs typeface="Arial" panose="020B0604020202020204" pitchFamily="34" charset="0"/>
            </a:endParaRPr>
          </a:p>
          <a:p>
            <a:pPr fontAlgn="base"/>
            <a:r>
              <a:rPr lang="en-GB" dirty="0">
                <a:latin typeface="Arial" panose="020B0604020202020204" pitchFamily="34" charset="0"/>
                <a:cs typeface="Arial" panose="020B0604020202020204" pitchFamily="34" charset="0"/>
              </a:rPr>
              <a:t>You do not need to have held a Trustee position previously or have any experience of working with charities as we can provide training on this, and you will receive an induction to working with </a:t>
            </a:r>
            <a:r>
              <a:rPr lang="en-GB" i="1" dirty="0">
                <a:latin typeface="Arial" panose="020B0604020202020204" pitchFamily="34" charset="0"/>
                <a:cs typeface="Arial" panose="020B0604020202020204" pitchFamily="34" charset="0"/>
              </a:rPr>
              <a:t>Survive.</a:t>
            </a:r>
          </a:p>
          <a:p>
            <a:pPr fontAlgn="base"/>
            <a:endParaRPr lang="en-GB" i="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261904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9472A-CD78-518C-27CC-355B562DE258}"/>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446D202A-1F41-0369-F297-2F7FB214BB9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0" y="1745814"/>
            <a:ext cx="6578082" cy="5124373"/>
          </a:xfrm>
          <a:prstGeom prst="rect">
            <a:avLst/>
          </a:prstGeom>
        </p:spPr>
      </p:pic>
      <p:sp>
        <p:nvSpPr>
          <p:cNvPr id="6" name="Rectangle 5">
            <a:extLst>
              <a:ext uri="{FF2B5EF4-FFF2-40B4-BE49-F238E27FC236}">
                <a16:creationId xmlns:a16="http://schemas.microsoft.com/office/drawing/2014/main" id="{C3B8B357-F180-F48E-E1B6-426E4D78CD27}"/>
              </a:ext>
            </a:extLst>
          </p:cNvPr>
          <p:cNvSpPr/>
          <p:nvPr/>
        </p:nvSpPr>
        <p:spPr>
          <a:xfrm>
            <a:off x="0" y="1049942"/>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85E67B2D-1D90-CA6A-45F7-45D9C939D2E6}"/>
              </a:ext>
            </a:extLst>
          </p:cNvPr>
          <p:cNvSpPr txBox="1">
            <a:spLocks/>
          </p:cNvSpPr>
          <p:nvPr/>
        </p:nvSpPr>
        <p:spPr>
          <a:xfrm>
            <a:off x="442335" y="1398374"/>
            <a:ext cx="7557053" cy="738336"/>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a:ea typeface="Roboto Black"/>
                <a:cs typeface="Calibri"/>
              </a:rPr>
              <a:t>Trustee Role Description</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3B5EF103-C209-1156-577C-11BC6AF2B928}"/>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B4C4BDA-4ED8-DD12-6A8D-BB3EEAE53283}"/>
              </a:ext>
            </a:extLst>
          </p:cNvPr>
          <p:cNvSpPr/>
          <p:nvPr/>
        </p:nvSpPr>
        <p:spPr>
          <a:xfrm>
            <a:off x="311969" y="2953146"/>
            <a:ext cx="11568061" cy="2796343"/>
          </a:xfrm>
          <a:prstGeom prst="rect">
            <a:avLst/>
          </a:prstGeom>
        </p:spPr>
        <p:txBody>
          <a:bodyPr wrap="square" lIns="91440" tIns="45720" rIns="91440" bIns="45720" anchor="t">
            <a:spAutoFit/>
          </a:bodyPr>
          <a:lstStyle/>
          <a:p>
            <a:pPr>
              <a:lnSpc>
                <a:spcPct val="115000"/>
              </a:lnSpc>
              <a:spcAft>
                <a:spcPts val="1000"/>
              </a:spcAft>
            </a:pPr>
            <a:r>
              <a:rPr lang="en-GB" sz="2000" dirty="0">
                <a:latin typeface="Arial" panose="020B0604020202020204" pitchFamily="34" charset="0"/>
                <a:ea typeface="Arial" panose="020B0604020202020204" pitchFamily="34" charset="0"/>
                <a:cs typeface="Arial" panose="020B0604020202020204" pitchFamily="34" charset="0"/>
              </a:rPr>
              <a:t>Trustees play a vital role in making sure that</a:t>
            </a:r>
            <a:r>
              <a:rPr lang="en-GB" sz="2000" i="1" dirty="0">
                <a:latin typeface="Arial" panose="020B0604020202020204" pitchFamily="34" charset="0"/>
                <a:ea typeface="Arial" panose="020B0604020202020204" pitchFamily="34" charset="0"/>
                <a:cs typeface="Arial" panose="020B0604020202020204" pitchFamily="34" charset="0"/>
              </a:rPr>
              <a:t> Survive</a:t>
            </a:r>
            <a:r>
              <a:rPr lang="en-GB" sz="2000" dirty="0">
                <a:latin typeface="Arial" panose="020B0604020202020204" pitchFamily="34" charset="0"/>
                <a:ea typeface="Arial" panose="020B0604020202020204" pitchFamily="34" charset="0"/>
                <a:cs typeface="Arial" panose="020B0604020202020204" pitchFamily="34" charset="0"/>
              </a:rPr>
              <a:t> delivers its mission and its charitable objectives.</a:t>
            </a:r>
          </a:p>
          <a:p>
            <a:pPr>
              <a:lnSpc>
                <a:spcPct val="115000"/>
              </a:lnSpc>
              <a:spcAft>
                <a:spcPts val="1000"/>
              </a:spcAft>
            </a:pPr>
            <a:r>
              <a:rPr lang="en-GB" sz="2000" dirty="0">
                <a:latin typeface="Arial" panose="020B0604020202020204" pitchFamily="34" charset="0"/>
                <a:ea typeface="Arial" panose="020B0604020202020204" pitchFamily="34" charset="0"/>
                <a:cs typeface="Arial" panose="020B0604020202020204" pitchFamily="34" charset="0"/>
              </a:rPr>
              <a:t>They oversee the leadership, management, and administration of </a:t>
            </a:r>
            <a:r>
              <a:rPr lang="en-GB" sz="2000" i="1" dirty="0">
                <a:latin typeface="Arial" panose="020B0604020202020204" pitchFamily="34" charset="0"/>
                <a:ea typeface="Arial" panose="020B0604020202020204" pitchFamily="34" charset="0"/>
                <a:cs typeface="Arial" panose="020B0604020202020204" pitchFamily="34" charset="0"/>
              </a:rPr>
              <a:t>Survive. </a:t>
            </a:r>
            <a:r>
              <a:rPr lang="en-GB" sz="2000" dirty="0">
                <a:latin typeface="Arial" panose="020B0604020202020204" pitchFamily="34" charset="0"/>
                <a:ea typeface="Arial" panose="020B0604020202020204" pitchFamily="34" charset="0"/>
                <a:cs typeface="Arial" panose="020B0604020202020204" pitchFamily="34" charset="0"/>
              </a:rPr>
              <a:t>They ensure </a:t>
            </a:r>
            <a:r>
              <a:rPr lang="en-GB" sz="2000" i="1" dirty="0">
                <a:latin typeface="Arial" panose="020B0604020202020204" pitchFamily="34" charset="0"/>
                <a:ea typeface="Arial" panose="020B0604020202020204" pitchFamily="34" charset="0"/>
                <a:cs typeface="Arial" panose="020B0604020202020204" pitchFamily="34" charset="0"/>
              </a:rPr>
              <a:t>Survive</a:t>
            </a:r>
            <a:r>
              <a:rPr lang="en-GB" sz="2000" dirty="0">
                <a:latin typeface="Arial" panose="020B0604020202020204" pitchFamily="34" charset="0"/>
                <a:ea typeface="Arial" panose="020B0604020202020204" pitchFamily="34" charset="0"/>
                <a:cs typeface="Arial" panose="020B0604020202020204" pitchFamily="34" charset="0"/>
              </a:rPr>
              <a:t> complies with United Kingdom law and manage risks facing the charity. They provide oversight especially on strategic, financial, and compliance matters. They ensure that the charity has a clear strategy and that </a:t>
            </a:r>
            <a:r>
              <a:rPr lang="en-GB" sz="2000" i="1" dirty="0" err="1">
                <a:latin typeface="Arial" panose="020B0604020202020204" pitchFamily="34" charset="0"/>
                <a:ea typeface="Arial" panose="020B0604020202020204" pitchFamily="34" charset="0"/>
                <a:cs typeface="Arial" panose="020B0604020202020204" pitchFamily="34" charset="0"/>
              </a:rPr>
              <a:t>Survive</a:t>
            </a:r>
            <a:r>
              <a:rPr lang="en-GB" sz="2000" dirty="0" err="1">
                <a:latin typeface="Arial" panose="020B0604020202020204" pitchFamily="34" charset="0"/>
                <a:ea typeface="Arial" panose="020B0604020202020204" pitchFamily="34" charset="0"/>
                <a:cs typeface="Arial" panose="020B0604020202020204" pitchFamily="34" charset="0"/>
              </a:rPr>
              <a:t>’s</a:t>
            </a:r>
            <a:r>
              <a:rPr lang="en-GB" sz="2000" dirty="0">
                <a:latin typeface="Arial" panose="020B0604020202020204" pitchFamily="34" charset="0"/>
                <a:ea typeface="Arial" panose="020B0604020202020204" pitchFamily="34" charset="0"/>
                <a:cs typeface="Arial" panose="020B0604020202020204" pitchFamily="34" charset="0"/>
              </a:rPr>
              <a:t> work and goals are in line with the vision. Just as importantly, they support and challenge the charity’s managers to enable </a:t>
            </a:r>
            <a:r>
              <a:rPr lang="en-GB" sz="2000" i="1" dirty="0">
                <a:latin typeface="Arial" panose="020B0604020202020204" pitchFamily="34" charset="0"/>
                <a:ea typeface="Arial" panose="020B0604020202020204" pitchFamily="34" charset="0"/>
                <a:cs typeface="Arial" panose="020B0604020202020204" pitchFamily="34" charset="0"/>
              </a:rPr>
              <a:t>Survive</a:t>
            </a:r>
            <a:r>
              <a:rPr lang="en-GB" sz="2000" dirty="0">
                <a:latin typeface="Arial" panose="020B0604020202020204" pitchFamily="34" charset="0"/>
                <a:ea typeface="Arial" panose="020B0604020202020204" pitchFamily="34" charset="0"/>
                <a:cs typeface="Arial" panose="020B0604020202020204" pitchFamily="34" charset="0"/>
              </a:rPr>
              <a:t> to grow and thrive.</a:t>
            </a: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n-GB" sz="2000" dirty="0">
                <a:latin typeface="Arial" panose="020B0604020202020204" pitchFamily="34" charset="0"/>
                <a:ea typeface="Arial" panose="020B0604020202020204" pitchFamily="34" charset="0"/>
                <a:cs typeface="Arial" panose="020B0604020202020204" pitchFamily="34" charset="0"/>
              </a:rPr>
              <a:t> Board members have a collective responsibility – they always act as a group and not as individuals.</a:t>
            </a:r>
            <a:endParaRPr lang="en-GB"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2CBED91-94B0-4C07-9446-D1E8D1A86847}"/>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78CCC5EE-79F1-F8D5-75BC-1E48CDC59D14}"/>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19282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76350-9528-689B-0A0E-FF8270823E5E}"/>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A8CF5972-FDBA-3F8D-5BEA-2D4C2BBAFD3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 y="1260328"/>
            <a:ext cx="7201295" cy="5609860"/>
          </a:xfrm>
          <a:prstGeom prst="rect">
            <a:avLst/>
          </a:prstGeom>
        </p:spPr>
      </p:pic>
      <p:sp>
        <p:nvSpPr>
          <p:cNvPr id="6" name="Rectangle 5">
            <a:extLst>
              <a:ext uri="{FF2B5EF4-FFF2-40B4-BE49-F238E27FC236}">
                <a16:creationId xmlns:a16="http://schemas.microsoft.com/office/drawing/2014/main" id="{257E82CA-930E-1F76-EAC9-01D28B8C8C62}"/>
              </a:ext>
            </a:extLst>
          </p:cNvPr>
          <p:cNvSpPr/>
          <p:nvPr/>
        </p:nvSpPr>
        <p:spPr>
          <a:xfrm>
            <a:off x="0" y="566404"/>
            <a:ext cx="10147852"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EB5C809E-BB60-DA42-6A9E-801A348F70D8}"/>
              </a:ext>
            </a:extLst>
          </p:cNvPr>
          <p:cNvSpPr txBox="1">
            <a:spLocks/>
          </p:cNvSpPr>
          <p:nvPr/>
        </p:nvSpPr>
        <p:spPr>
          <a:xfrm>
            <a:off x="442335" y="864211"/>
            <a:ext cx="9616065" cy="928250"/>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Time Commitment from Trustees</a:t>
            </a:r>
          </a:p>
        </p:txBody>
      </p:sp>
      <p:sp>
        <p:nvSpPr>
          <p:cNvPr id="11" name="Rectangle 10">
            <a:extLst>
              <a:ext uri="{FF2B5EF4-FFF2-40B4-BE49-F238E27FC236}">
                <a16:creationId xmlns:a16="http://schemas.microsoft.com/office/drawing/2014/main" id="{328A9593-A44A-06DB-EABD-C617C0CCC6AB}"/>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6BF72BF-A1FE-8130-21AE-850BD66A1624}"/>
              </a:ext>
            </a:extLst>
          </p:cNvPr>
          <p:cNvSpPr/>
          <p:nvPr/>
        </p:nvSpPr>
        <p:spPr>
          <a:xfrm>
            <a:off x="199862" y="2356731"/>
            <a:ext cx="11792275" cy="615553"/>
          </a:xfrm>
          <a:prstGeom prst="rect">
            <a:avLst/>
          </a:prstGeom>
        </p:spPr>
        <p:txBody>
          <a:bodyPr wrap="square">
            <a:spAutoFit/>
          </a:bodyPr>
          <a:lstStyle/>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9D15F5C-1118-3478-CF62-EB977C00CD33}"/>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777D82B7-E969-D237-F414-2948056AFBDA}"/>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pic>
        <p:nvPicPr>
          <p:cNvPr id="4" name="Picture 3">
            <a:extLst>
              <a:ext uri="{FF2B5EF4-FFF2-40B4-BE49-F238E27FC236}">
                <a16:creationId xmlns:a16="http://schemas.microsoft.com/office/drawing/2014/main" id="{6457560B-AA2D-3DBD-2B65-1ED7AF8DD9AC}"/>
              </a:ext>
            </a:extLst>
          </p:cNvPr>
          <p:cNvPicPr>
            <a:picLocks noChangeAspect="1"/>
          </p:cNvPicPr>
          <p:nvPr/>
        </p:nvPicPr>
        <p:blipFill>
          <a:blip r:embed="rId5"/>
          <a:stretch>
            <a:fillRect/>
          </a:stretch>
        </p:blipFill>
        <p:spPr>
          <a:xfrm>
            <a:off x="622467" y="2356731"/>
            <a:ext cx="10567471" cy="3990974"/>
          </a:xfrm>
          <a:prstGeom prst="rect">
            <a:avLst/>
          </a:prstGeom>
        </p:spPr>
      </p:pic>
    </p:spTree>
    <p:extLst>
      <p:ext uri="{BB962C8B-B14F-4D97-AF65-F5344CB8AC3E}">
        <p14:creationId xmlns:p14="http://schemas.microsoft.com/office/powerpoint/2010/main" val="274881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15B71-9C7D-4E29-3613-D2560099D1B4}"/>
            </a:ext>
          </a:extLst>
        </p:cNvPr>
        <p:cNvGrpSpPr/>
        <p:nvPr/>
      </p:nvGrpSpPr>
      <p:grpSpPr>
        <a:xfrm>
          <a:off x="0" y="0"/>
          <a:ext cx="0" cy="0"/>
          <a:chOff x="0" y="0"/>
          <a:chExt cx="0" cy="0"/>
        </a:xfrm>
      </p:grpSpPr>
      <p:pic>
        <p:nvPicPr>
          <p:cNvPr id="15" name="Graphic 14">
            <a:extLst>
              <a:ext uri="{FF2B5EF4-FFF2-40B4-BE49-F238E27FC236}">
                <a16:creationId xmlns:a16="http://schemas.microsoft.com/office/drawing/2014/main" id="{3E2C0BED-2028-1035-FAB8-6D6B8CA03E3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 y="873582"/>
            <a:ext cx="7697755" cy="5996606"/>
          </a:xfrm>
          <a:prstGeom prst="rect">
            <a:avLst/>
          </a:prstGeom>
        </p:spPr>
      </p:pic>
      <p:sp>
        <p:nvSpPr>
          <p:cNvPr id="6" name="Rectangle 5">
            <a:extLst>
              <a:ext uri="{FF2B5EF4-FFF2-40B4-BE49-F238E27FC236}">
                <a16:creationId xmlns:a16="http://schemas.microsoft.com/office/drawing/2014/main" id="{E235D17A-006D-D1BF-1CE3-A81C5CD9F6F9}"/>
              </a:ext>
            </a:extLst>
          </p:cNvPr>
          <p:cNvSpPr/>
          <p:nvPr/>
        </p:nvSpPr>
        <p:spPr>
          <a:xfrm>
            <a:off x="92675" y="235170"/>
            <a:ext cx="8256373" cy="1211076"/>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FFD7FCEE-D01F-51EB-2E90-95945EE80314}"/>
              </a:ext>
            </a:extLst>
          </p:cNvPr>
          <p:cNvSpPr txBox="1">
            <a:spLocks/>
          </p:cNvSpPr>
          <p:nvPr/>
        </p:nvSpPr>
        <p:spPr>
          <a:xfrm>
            <a:off x="488673" y="460043"/>
            <a:ext cx="7557053" cy="761330"/>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a:ea typeface="Roboto Black"/>
                <a:cs typeface="Calibri"/>
              </a:rPr>
              <a:t>Trustee Role Description</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6AE03C85-DA69-DAF7-04E1-03061E034208}"/>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421A7E-B398-22BD-FA24-617054D7C29D}"/>
              </a:ext>
            </a:extLst>
          </p:cNvPr>
          <p:cNvSpPr/>
          <p:nvPr/>
        </p:nvSpPr>
        <p:spPr>
          <a:xfrm>
            <a:off x="530877" y="1533465"/>
            <a:ext cx="11336295" cy="5232202"/>
          </a:xfrm>
          <a:prstGeom prst="rect">
            <a:avLst/>
          </a:prstGeom>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Duties</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Use independent judgment, acting legally and in good faith to promote and protect the </a:t>
            </a:r>
            <a:r>
              <a:rPr lang="en-GB" i="1" dirty="0" err="1">
                <a:latin typeface="Arial" panose="020B0604020202020204" pitchFamily="34" charset="0"/>
                <a:cs typeface="Arial" panose="020B0604020202020204" pitchFamily="34" charset="0"/>
              </a:rPr>
              <a:t>Survive’s</a:t>
            </a:r>
            <a:r>
              <a:rPr lang="en-GB" dirty="0">
                <a:latin typeface="Arial" panose="020B0604020202020204" pitchFamily="34" charset="0"/>
                <a:cs typeface="Arial" panose="020B0604020202020204" pitchFamily="34" charset="0"/>
              </a:rPr>
              <a:t> interests.</a:t>
            </a:r>
            <a:endParaRPr lang="en-GB" sz="24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Contribute to the broader promotion of our mission, vision, and values, as well as reputation by applying your skills, expertise, knowledge and network of contacts.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Governance</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 and provide advice on our vision, mission and values</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Provide oversight to align annual business plans with agreed strategic plan</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Approve operational strategies and monitor and evaluate their implementation.</a:t>
            </a:r>
          </a:p>
          <a:p>
            <a:pPr marL="285750" lvl="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Finance:</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Approve financial plans and budgets and monitor and evaluate progress</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Review and approve our financial statements.</a:t>
            </a:r>
          </a:p>
          <a:p>
            <a:pPr lvl="0"/>
            <a:endParaRPr lang="en-GB" sz="1000" b="1" dirty="0">
              <a:latin typeface="Arial" panose="020B0604020202020204" pitchFamily="34" charset="0"/>
              <a:cs typeface="Arial" panose="020B0604020202020204" pitchFamily="34" charset="0"/>
            </a:endParaRPr>
          </a:p>
          <a:p>
            <a:pPr lvl="0"/>
            <a:r>
              <a:rPr lang="en-GB" b="1" dirty="0">
                <a:latin typeface="Arial" panose="020B0604020202020204" pitchFamily="34" charset="0"/>
                <a:cs typeface="Arial" panose="020B0604020202020204" pitchFamily="34" charset="0"/>
              </a:rPr>
              <a:t>Human Resources:</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the effective and efficient administration of the organisation</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Provide oversite for supporting agreed proposals with the appropriate level of resources</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Guide development of team to support strategic plans and growth</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Provide support and challenge to the CEO in the exercise of their delegated authority and affairs.</a:t>
            </a:r>
          </a:p>
        </p:txBody>
      </p:sp>
      <p:sp>
        <p:nvSpPr>
          <p:cNvPr id="12" name="Rectangle 11">
            <a:extLst>
              <a:ext uri="{FF2B5EF4-FFF2-40B4-BE49-F238E27FC236}">
                <a16:creationId xmlns:a16="http://schemas.microsoft.com/office/drawing/2014/main" id="{378E64CC-8A6F-8850-EC96-94EEFED91992}"/>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C538E856-A8FA-D730-4FE6-1CA03FC5B000}"/>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36918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2">
            <a:lum bright="-5000"/>
          </a:blip>
          <a:stretch>
            <a:fillRect/>
          </a:stretch>
        </p:blipFill>
        <p:spPr>
          <a:xfrm>
            <a:off x="10934909" y="5658103"/>
            <a:ext cx="932263" cy="926677"/>
          </a:xfrm>
          <a:prstGeom prst="rect">
            <a:avLst/>
          </a:prstGeom>
        </p:spPr>
      </p:pic>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0867" r="1" b="70871"/>
          <a:stretch/>
        </p:blipFill>
        <p:spPr>
          <a:xfrm>
            <a:off x="0" y="2953146"/>
            <a:ext cx="5028248" cy="3917041"/>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0" y="415011"/>
            <a:ext cx="8256373"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442335" y="707201"/>
            <a:ext cx="7557053" cy="739191"/>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a:ea typeface="Roboto Black"/>
                <a:cs typeface="Calibri"/>
              </a:rPr>
              <a:t>Trustee Role Description</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2" name="Rectangle 1">
            <a:extLst>
              <a:ext uri="{FF2B5EF4-FFF2-40B4-BE49-F238E27FC236}">
                <a16:creationId xmlns:a16="http://schemas.microsoft.com/office/drawing/2014/main" id="{B0174A1A-1F86-1043-A0F5-F20F2ADA97A6}"/>
              </a:ext>
            </a:extLst>
          </p:cNvPr>
          <p:cNvSpPr/>
          <p:nvPr/>
        </p:nvSpPr>
        <p:spPr>
          <a:xfrm>
            <a:off x="337583" y="1822651"/>
            <a:ext cx="11568061" cy="5047536"/>
          </a:xfrm>
          <a:prstGeom prst="rect">
            <a:avLst/>
          </a:prstGeom>
        </p:spPr>
        <p:txBody>
          <a:bodyPr wrap="square" lIns="91440" tIns="45720" rIns="91440" bIns="45720" anchor="t">
            <a:spAutoFit/>
          </a:bodyPr>
          <a:lstStyle/>
          <a:p>
            <a:r>
              <a:rPr lang="en-GB" b="1" dirty="0">
                <a:latin typeface="Arial" panose="020B0604020202020204" pitchFamily="34" charset="0"/>
                <a:cs typeface="Arial" panose="020B0604020202020204" pitchFamily="34" charset="0"/>
              </a:rPr>
              <a:t>Compliance</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the charity complies with its governing document, known as the Articles of Association</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Comply with charity law requirements and other laws that apply to </a:t>
            </a:r>
            <a:r>
              <a:rPr lang="en-GB" i="1" dirty="0">
                <a:latin typeface="Arial" panose="020B0604020202020204" pitchFamily="34" charset="0"/>
                <a:cs typeface="Arial" panose="020B0604020202020204" pitchFamily="34" charset="0"/>
              </a:rPr>
              <a:t>Survive</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Oversee development, approve policies relating to the charity, and monitor alignment with the appropriate policies and procedures</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Regular oversight of the agreed policies and ensure review process together with the assigned </a:t>
            </a:r>
            <a:r>
              <a:rPr lang="en-GB" i="1" dirty="0">
                <a:latin typeface="Arial" panose="020B0604020202020204" pitchFamily="34" charset="0"/>
                <a:cs typeface="Arial" panose="020B0604020202020204" pitchFamily="34" charset="0"/>
              </a:rPr>
              <a:t>Survive</a:t>
            </a:r>
            <a:r>
              <a:rPr lang="en-GB" dirty="0">
                <a:latin typeface="Arial" panose="020B0604020202020204" pitchFamily="34" charset="0"/>
                <a:cs typeface="Arial" panose="020B0604020202020204" pitchFamily="34" charset="0"/>
              </a:rPr>
              <a:t> team member/s</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compliance with Charity Commission guidance</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compliance with counselling frameworks and guidance provided by the British Association of Counselling and Psychotherapy (BACP) </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Manage conflicts of interest across the charity and within the Board of Trustees.</a:t>
            </a:r>
            <a:endParaRPr lang="en-GB" sz="24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Risk</a:t>
            </a:r>
            <a:endParaRPr lang="en-GB"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Ensure that key risks are being identified, monitored, and controlled effectively</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Oversight of the risk tracker with the assigned </a:t>
            </a:r>
            <a:r>
              <a:rPr lang="en-GB" i="1" dirty="0">
                <a:latin typeface="Arial" panose="020B0604020202020204" pitchFamily="34" charset="0"/>
                <a:cs typeface="Arial" panose="020B0604020202020204" pitchFamily="34" charset="0"/>
              </a:rPr>
              <a:t>Survive</a:t>
            </a:r>
            <a:r>
              <a:rPr lang="en-GB" dirty="0">
                <a:latin typeface="Arial" panose="020B0604020202020204" pitchFamily="34" charset="0"/>
                <a:cs typeface="Arial" panose="020B0604020202020204" pitchFamily="34" charset="0"/>
              </a:rPr>
              <a:t> team member to ensure Board of Trustees is kept up to date with developments</a:t>
            </a:r>
            <a:endParaRPr lang="en-GB" sz="24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Keep abreast of changes in the operating environment.</a:t>
            </a: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305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E5499CE-16F3-DC42-8DDD-9A1ECA90826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40867" r="1" b="70871"/>
          <a:stretch/>
        </p:blipFill>
        <p:spPr>
          <a:xfrm>
            <a:off x="-1" y="1753084"/>
            <a:ext cx="6568751" cy="5117104"/>
          </a:xfrm>
          <a:prstGeom prst="rect">
            <a:avLst/>
          </a:prstGeom>
        </p:spPr>
      </p:pic>
      <p:sp>
        <p:nvSpPr>
          <p:cNvPr id="6" name="Rectangle 5">
            <a:extLst>
              <a:ext uri="{FF2B5EF4-FFF2-40B4-BE49-F238E27FC236}">
                <a16:creationId xmlns:a16="http://schemas.microsoft.com/office/drawing/2014/main" id="{49B4E4CD-94BD-A045-A277-85C0449D1C4B}"/>
              </a:ext>
            </a:extLst>
          </p:cNvPr>
          <p:cNvSpPr/>
          <p:nvPr/>
        </p:nvSpPr>
        <p:spPr>
          <a:xfrm>
            <a:off x="0" y="1049942"/>
            <a:ext cx="10627567" cy="1323573"/>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D5B4D8E-9058-5C46-9953-71533EB16D21}"/>
              </a:ext>
            </a:extLst>
          </p:cNvPr>
          <p:cNvSpPr txBox="1">
            <a:spLocks/>
          </p:cNvSpPr>
          <p:nvPr/>
        </p:nvSpPr>
        <p:spPr>
          <a:xfrm>
            <a:off x="642943" y="1398374"/>
            <a:ext cx="9527031" cy="747667"/>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rPr>
              <a:t>Trustee experience and qualities</a:t>
            </a: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a:p>
            <a:endParaRPr lang="en-GB" sz="4800" b="1" dirty="0">
              <a:solidFill>
                <a:srgbClr val="66773A"/>
              </a:solidFill>
              <a:highlight>
                <a:srgbClr val="B6D8D3"/>
              </a:highlight>
              <a:latin typeface="Roboto Black" panose="02000000000000000000" pitchFamily="2" charset="0"/>
              <a:ea typeface="Roboto Black" panose="02000000000000000000" pitchFamily="2" charset="0"/>
              <a:cs typeface="Calibri"/>
            </a:endParaRPr>
          </a:p>
        </p:txBody>
      </p:sp>
      <p:sp>
        <p:nvSpPr>
          <p:cNvPr id="11" name="Rectangle 10">
            <a:extLst>
              <a:ext uri="{FF2B5EF4-FFF2-40B4-BE49-F238E27FC236}">
                <a16:creationId xmlns:a16="http://schemas.microsoft.com/office/drawing/2014/main" id="{B177B6F1-C340-5543-81E9-E15B9270A54A}"/>
              </a:ext>
            </a:extLst>
          </p:cNvPr>
          <p:cNvSpPr/>
          <p:nvPr/>
        </p:nvSpPr>
        <p:spPr>
          <a:xfrm>
            <a:off x="-1055078" y="7906808"/>
            <a:ext cx="8256373" cy="3414355"/>
          </a:xfrm>
          <a:prstGeom prst="rect">
            <a:avLst/>
          </a:prstGeom>
          <a:solidFill>
            <a:schemeClr val="bg1">
              <a:lumMod val="9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0174A1A-1F86-1043-A0F5-F20F2ADA97A6}"/>
              </a:ext>
            </a:extLst>
          </p:cNvPr>
          <p:cNvSpPr/>
          <p:nvPr/>
        </p:nvSpPr>
        <p:spPr>
          <a:xfrm>
            <a:off x="513184" y="2905081"/>
            <a:ext cx="10692881" cy="3662541"/>
          </a:xfrm>
          <a:prstGeom prst="rect">
            <a:avLst/>
          </a:prstGeom>
        </p:spPr>
        <p:txBody>
          <a:bodyPr wrap="square">
            <a:spAutoFit/>
          </a:bodyP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Willingness and ability to understand and accept responsibilities and liabilities as a Trustee, and to act in the best interests of </a:t>
            </a:r>
            <a:r>
              <a:rPr lang="en-GB" i="1" dirty="0">
                <a:latin typeface="Arial" panose="020B0604020202020204" pitchFamily="34" charset="0"/>
                <a:cs typeface="Arial" panose="020B0604020202020204" pitchFamily="34" charset="0"/>
              </a:rPr>
              <a:t>Survive.</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Ability to think creatively and strategically, exercise good, independent judgement and work effectively as a board member.</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Effective communication skills and willingness to participate actively in discussion. </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 strong personal commitment to equality, diversity, and inclusion.</a:t>
            </a:r>
          </a:p>
          <a:p>
            <a:pPr lvl="0"/>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Enthusiasm for our vision, mission, and values.</a:t>
            </a:r>
          </a:p>
          <a:p>
            <a:pPr lvl="0"/>
            <a:endParaRPr lang="en-GB" dirty="0">
              <a:latin typeface="Arial" panose="020B0604020202020204" pitchFamily="34" charset="0"/>
              <a:cs typeface="Arial" panose="020B0604020202020204" pitchFamily="34" charset="0"/>
            </a:endParaRPr>
          </a:p>
          <a:p>
            <a:pPr fontAlgn="base"/>
            <a:endParaRPr lang="en-GB" sz="16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B2E7725-6B78-0645-BAE2-D89CEBCC2799}"/>
              </a:ext>
            </a:extLst>
          </p:cNvPr>
          <p:cNvSpPr/>
          <p:nvPr/>
        </p:nvSpPr>
        <p:spPr>
          <a:xfrm>
            <a:off x="0" y="0"/>
            <a:ext cx="185351" cy="6858000"/>
          </a:xfrm>
          <a:prstGeom prst="rect">
            <a:avLst/>
          </a:prstGeom>
          <a:solidFill>
            <a:srgbClr val="B6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6">
            <a:extLst>
              <a:ext uri="{FF2B5EF4-FFF2-40B4-BE49-F238E27FC236}">
                <a16:creationId xmlns:a16="http://schemas.microsoft.com/office/drawing/2014/main" id="{3C502337-310D-BC43-8499-B01156744ECD}"/>
              </a:ext>
            </a:extLst>
          </p:cNvPr>
          <p:cNvPicPr>
            <a:picLocks noChangeAspect="1"/>
          </p:cNvPicPr>
          <p:nvPr/>
        </p:nvPicPr>
        <p:blipFill>
          <a:blip r:embed="rId4">
            <a:lum bright="-5000"/>
          </a:blip>
          <a:stretch>
            <a:fillRect/>
          </a:stretch>
        </p:blipFill>
        <p:spPr>
          <a:xfrm>
            <a:off x="10934909" y="5658103"/>
            <a:ext cx="932263" cy="926677"/>
          </a:xfrm>
          <a:prstGeom prst="rect">
            <a:avLst/>
          </a:prstGeom>
        </p:spPr>
      </p:pic>
    </p:spTree>
    <p:extLst>
      <p:ext uri="{BB962C8B-B14F-4D97-AF65-F5344CB8AC3E}">
        <p14:creationId xmlns:p14="http://schemas.microsoft.com/office/powerpoint/2010/main" val="31499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urvive presentation template">
  <a:themeElements>
    <a:clrScheme name="Custom 1">
      <a:dk1>
        <a:srgbClr val="6D7931"/>
      </a:dk1>
      <a:lt1>
        <a:srgbClr val="EEEEEE"/>
      </a:lt1>
      <a:dk2>
        <a:srgbClr val="B6D8D3"/>
      </a:dk2>
      <a:lt2>
        <a:srgbClr val="E7E6E6"/>
      </a:lt2>
      <a:accent1>
        <a:srgbClr val="6D7931"/>
      </a:accent1>
      <a:accent2>
        <a:srgbClr val="EEEEEE"/>
      </a:accent2>
      <a:accent3>
        <a:srgbClr val="313131"/>
      </a:accent3>
      <a:accent4>
        <a:srgbClr val="E1F2F0"/>
      </a:accent4>
      <a:accent5>
        <a:srgbClr val="7ABAAF"/>
      </a:accent5>
      <a:accent6>
        <a:srgbClr val="E1F2F0"/>
      </a:accent6>
      <a:hlink>
        <a:srgbClr val="8FCEC7"/>
      </a:hlink>
      <a:folHlink>
        <a:srgbClr val="C0E3D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rvive presentation template" id="{6827478A-6A0A-D04D-8723-072E06A5AD6E}" vid="{6FBAB43B-9EED-1749-95CE-0CFE93DA7D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D1C4EF90EE4CB1A1CC678E1D80F9" ma:contentTypeVersion="18" ma:contentTypeDescription="Create a new document." ma:contentTypeScope="" ma:versionID="287bdfd95dd13d6e483be5926748fc71">
  <xsd:schema xmlns:xsd="http://www.w3.org/2001/XMLSchema" xmlns:xs="http://www.w3.org/2001/XMLSchema" xmlns:p="http://schemas.microsoft.com/office/2006/metadata/properties" xmlns:ns2="0e87752d-dea6-45a1-aa0f-e5935f84e22b" xmlns:ns3="a2e58abb-ff42-47e9-a4b4-e21cafbcf7b2" targetNamespace="http://schemas.microsoft.com/office/2006/metadata/properties" ma:root="true" ma:fieldsID="ecad3327bf5581d7a35a88f411a4c87a" ns2:_="" ns3:_="">
    <xsd:import namespace="0e87752d-dea6-45a1-aa0f-e5935f84e22b"/>
    <xsd:import namespace="a2e58abb-ff42-47e9-a4b4-e21cafbcf7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87752d-dea6-45a1-aa0f-e5935f84e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ddb9c2-96fc-4a2c-adca-35fcb9a6c0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e58abb-ff42-47e9-a4b4-e21cafbcf7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3272b7-352d-4306-80bb-1b1dab467408}" ma:internalName="TaxCatchAll" ma:showField="CatchAllData" ma:web="a2e58abb-ff42-47e9-a4b4-e21cafbcf7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87752d-dea6-45a1-aa0f-e5935f84e22b">
      <Terms xmlns="http://schemas.microsoft.com/office/infopath/2007/PartnerControls"/>
    </lcf76f155ced4ddcb4097134ff3c332f>
    <TaxCatchAll xmlns="a2e58abb-ff42-47e9-a4b4-e21cafbcf7b2" xsi:nil="true"/>
  </documentManagement>
</p:properties>
</file>

<file path=customXml/itemProps1.xml><?xml version="1.0" encoding="utf-8"?>
<ds:datastoreItem xmlns:ds="http://schemas.openxmlformats.org/officeDocument/2006/customXml" ds:itemID="{EEF02577-AA8A-4BBF-8382-8FACD5D36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87752d-dea6-45a1-aa0f-e5935f84e22b"/>
    <ds:schemaRef ds:uri="a2e58abb-ff42-47e9-a4b4-e21cafbcf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D9FF08-85CC-4439-9B3E-C7394021ECD5}">
  <ds:schemaRefs>
    <ds:schemaRef ds:uri="http://schemas.microsoft.com/sharepoint/v3/contenttype/forms"/>
  </ds:schemaRefs>
</ds:datastoreItem>
</file>

<file path=customXml/itemProps3.xml><?xml version="1.0" encoding="utf-8"?>
<ds:datastoreItem xmlns:ds="http://schemas.openxmlformats.org/officeDocument/2006/customXml" ds:itemID="{FF069359-9457-4D08-9350-23DBD7CE20D7}">
  <ds:schemaRef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3b09e9dc-8b84-4fee-acd0-dbcb11d6fa00"/>
    <ds:schemaRef ds:uri="http://www.w3.org/XML/1998/namespace"/>
    <ds:schemaRef ds:uri="0e87752d-dea6-45a1-aa0f-e5935f84e22b"/>
    <ds:schemaRef ds:uri="a2e58abb-ff42-47e9-a4b4-e21cafbcf7b2"/>
  </ds:schemaRefs>
</ds:datastoreItem>
</file>

<file path=docProps/app.xml><?xml version="1.0" encoding="utf-8"?>
<Properties xmlns="http://schemas.openxmlformats.org/officeDocument/2006/extended-properties" xmlns:vt="http://schemas.openxmlformats.org/officeDocument/2006/docPropsVTypes">
  <Template>Survive presentation template with slide master (1)</Template>
  <TotalTime>424</TotalTime>
  <Words>2378</Words>
  <Application>Microsoft Office PowerPoint</Application>
  <PresentationFormat>Widescreen</PresentationFormat>
  <Paragraphs>158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Roboto Black</vt:lpstr>
      <vt:lpstr>Roboto Medium</vt:lpstr>
      <vt:lpstr>Symbol</vt:lpstr>
      <vt:lpstr>Survive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CEO</dc:creator>
  <cp:lastModifiedBy>Gemma Willman</cp:lastModifiedBy>
  <cp:revision>83</cp:revision>
  <dcterms:created xsi:type="dcterms:W3CDTF">2021-09-28T08:41:58Z</dcterms:created>
  <dcterms:modified xsi:type="dcterms:W3CDTF">2025-03-03T12:40:04Z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0x0101000583D1C4EF90EE4CB1A1CC678E1D80F9</vt:lpwstr>
  </property>
  <property fmtid="{D5CDD505-2E9C-101B-9397-08002B2CF9AE}" pid="3" name="MediaServiceImageTags">
    <vt:lpwstr/>
  </property>
  <property fmtid="{D5CDD505-2E9C-101B-9397-08002B2CF9AE}" pid="4" name="Order">
    <vt:r8>123000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